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33"/>
  </p:notesMasterIdLst>
  <p:handoutMasterIdLst>
    <p:handoutMasterId r:id="rId134"/>
  </p:handoutMasterIdLst>
  <p:sldIdLst>
    <p:sldId id="702" r:id="rId2"/>
    <p:sldId id="694" r:id="rId3"/>
    <p:sldId id="678" r:id="rId4"/>
    <p:sldId id="680" r:id="rId5"/>
    <p:sldId id="695" r:id="rId6"/>
    <p:sldId id="681" r:id="rId7"/>
    <p:sldId id="683" r:id="rId8"/>
    <p:sldId id="697" r:id="rId9"/>
    <p:sldId id="493" r:id="rId10"/>
    <p:sldId id="417" r:id="rId11"/>
    <p:sldId id="502" r:id="rId12"/>
    <p:sldId id="505" r:id="rId13"/>
    <p:sldId id="506" r:id="rId14"/>
    <p:sldId id="507" r:id="rId15"/>
    <p:sldId id="699" r:id="rId16"/>
    <p:sldId id="508" r:id="rId17"/>
    <p:sldId id="509" r:id="rId18"/>
    <p:sldId id="510" r:id="rId19"/>
    <p:sldId id="511" r:id="rId20"/>
    <p:sldId id="512" r:id="rId21"/>
    <p:sldId id="513" r:id="rId22"/>
    <p:sldId id="515" r:id="rId23"/>
    <p:sldId id="516" r:id="rId24"/>
    <p:sldId id="514" r:id="rId25"/>
    <p:sldId id="520" r:id="rId26"/>
    <p:sldId id="521" r:id="rId27"/>
    <p:sldId id="522" r:id="rId28"/>
    <p:sldId id="525" r:id="rId29"/>
    <p:sldId id="523" r:id="rId30"/>
    <p:sldId id="524" r:id="rId31"/>
    <p:sldId id="526" r:id="rId32"/>
    <p:sldId id="557" r:id="rId33"/>
    <p:sldId id="527" r:id="rId34"/>
    <p:sldId id="530" r:id="rId35"/>
    <p:sldId id="648" r:id="rId36"/>
    <p:sldId id="528" r:id="rId37"/>
    <p:sldId id="649" r:id="rId38"/>
    <p:sldId id="529" r:id="rId39"/>
    <p:sldId id="568" r:id="rId40"/>
    <p:sldId id="569" r:id="rId41"/>
    <p:sldId id="531" r:id="rId42"/>
    <p:sldId id="570" r:id="rId43"/>
    <p:sldId id="532" r:id="rId44"/>
    <p:sldId id="533" r:id="rId45"/>
    <p:sldId id="546" r:id="rId46"/>
    <p:sldId id="577" r:id="rId47"/>
    <p:sldId id="547" r:id="rId48"/>
    <p:sldId id="650" r:id="rId49"/>
    <p:sldId id="534" r:id="rId50"/>
    <p:sldId id="692" r:id="rId51"/>
    <p:sldId id="578" r:id="rId52"/>
    <p:sldId id="548" r:id="rId53"/>
    <p:sldId id="549" r:id="rId54"/>
    <p:sldId id="580" r:id="rId55"/>
    <p:sldId id="579" r:id="rId56"/>
    <p:sldId id="684" r:id="rId57"/>
    <p:sldId id="685" r:id="rId58"/>
    <p:sldId id="686" r:id="rId59"/>
    <p:sldId id="687" r:id="rId60"/>
    <p:sldId id="560" r:id="rId61"/>
    <p:sldId id="581" r:id="rId62"/>
    <p:sldId id="582" r:id="rId63"/>
    <p:sldId id="652" r:id="rId64"/>
    <p:sldId id="584" r:id="rId65"/>
    <p:sldId id="651" r:id="rId66"/>
    <p:sldId id="703" r:id="rId67"/>
    <p:sldId id="676" r:id="rId68"/>
    <p:sldId id="677" r:id="rId69"/>
    <p:sldId id="552" r:id="rId70"/>
    <p:sldId id="587" r:id="rId71"/>
    <p:sldId id="589" r:id="rId72"/>
    <p:sldId id="590" r:id="rId73"/>
    <p:sldId id="553" r:id="rId74"/>
    <p:sldId id="653" r:id="rId75"/>
    <p:sldId id="571" r:id="rId76"/>
    <p:sldId id="672" r:id="rId77"/>
    <p:sldId id="673" r:id="rId78"/>
    <p:sldId id="605" r:id="rId79"/>
    <p:sldId id="606" r:id="rId80"/>
    <p:sldId id="607" r:id="rId81"/>
    <p:sldId id="609" r:id="rId82"/>
    <p:sldId id="610" r:id="rId83"/>
    <p:sldId id="611" r:id="rId84"/>
    <p:sldId id="612" r:id="rId85"/>
    <p:sldId id="613" r:id="rId86"/>
    <p:sldId id="614" r:id="rId87"/>
    <p:sldId id="575" r:id="rId88"/>
    <p:sldId id="674" r:id="rId89"/>
    <p:sldId id="675" r:id="rId90"/>
    <p:sldId id="576" r:id="rId91"/>
    <p:sldId id="615" r:id="rId92"/>
    <p:sldId id="644" r:id="rId93"/>
    <p:sldId id="654" r:id="rId94"/>
    <p:sldId id="655" r:id="rId95"/>
    <p:sldId id="647" r:id="rId96"/>
    <p:sldId id="616" r:id="rId97"/>
    <p:sldId id="618" r:id="rId98"/>
    <p:sldId id="628" r:id="rId99"/>
    <p:sldId id="564" r:id="rId100"/>
    <p:sldId id="656" r:id="rId101"/>
    <p:sldId id="658" r:id="rId102"/>
    <p:sldId id="539" r:id="rId103"/>
    <p:sldId id="630" r:id="rId104"/>
    <p:sldId id="631" r:id="rId105"/>
    <p:sldId id="632" r:id="rId106"/>
    <p:sldId id="659" r:id="rId107"/>
    <p:sldId id="634" r:id="rId108"/>
    <p:sldId id="635" r:id="rId109"/>
    <p:sldId id="637" r:id="rId110"/>
    <p:sldId id="660" r:id="rId111"/>
    <p:sldId id="665" r:id="rId112"/>
    <p:sldId id="666" r:id="rId113"/>
    <p:sldId id="545" r:id="rId114"/>
    <p:sldId id="661" r:id="rId115"/>
    <p:sldId id="662" r:id="rId116"/>
    <p:sldId id="667" r:id="rId117"/>
    <p:sldId id="501" r:id="rId118"/>
    <p:sldId id="696" r:id="rId119"/>
    <p:sldId id="668" r:id="rId120"/>
    <p:sldId id="670" r:id="rId121"/>
    <p:sldId id="671" r:id="rId122"/>
    <p:sldId id="691" r:id="rId123"/>
    <p:sldId id="689" r:id="rId124"/>
    <p:sldId id="690" r:id="rId125"/>
    <p:sldId id="704" r:id="rId126"/>
    <p:sldId id="467" r:id="rId127"/>
    <p:sldId id="468" r:id="rId128"/>
    <p:sldId id="701" r:id="rId129"/>
    <p:sldId id="705" r:id="rId130"/>
    <p:sldId id="714" r:id="rId131"/>
    <p:sldId id="713" r:id="rId132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6pPr>
    <a:lvl7pPr marL="27432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7pPr>
    <a:lvl8pPr marL="32004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8pPr>
    <a:lvl9pPr marL="36576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0066CC"/>
    <a:srgbClr val="FF3300"/>
    <a:srgbClr val="FF0000"/>
    <a:srgbClr val="0033CC"/>
    <a:srgbClr val="FFFF99"/>
    <a:srgbClr val="FF7C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34" autoAdjust="0"/>
  </p:normalViewPr>
  <p:slideViewPr>
    <p:cSldViewPr>
      <p:cViewPr varScale="1">
        <p:scale>
          <a:sx n="120" d="100"/>
          <a:sy n="120" d="100"/>
        </p:scale>
        <p:origin x="49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705677E-99FF-45AA-91B4-DC4A84F5F3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173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36FEB1-3F1D-43E6-AFBC-F30F0074A4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843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76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6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4580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8877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04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1791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712133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04696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2167" y="228601"/>
            <a:ext cx="11387667" cy="5870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3215B4-7B7A-41CB-A5FA-057CAC4827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503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l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69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960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10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80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4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36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3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3559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Sort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1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8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9.w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8.w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0.w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baike.baidu.com/view/254413.htm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2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内部排序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2023</a:t>
            </a:r>
            <a:r>
              <a:rPr lang="zh-CN" altLang="en-US" sz="280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1531261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055440" y="44624"/>
            <a:ext cx="4643437" cy="674688"/>
          </a:xfrm>
        </p:spPr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3287688" y="1700808"/>
            <a:ext cx="6767513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排序的基本概念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内部排序方法的分类</a:t>
            </a:r>
            <a:endParaRPr lang="en-US" altLang="zh-CN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衡量排序算法优劣的标准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排序表的类定义</a:t>
            </a:r>
            <a:endParaRPr lang="zh-CN" altLang="en-US" sz="36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3958" name="Rectangle 6"/>
          <p:cNvSpPr>
            <a:spLocks noChangeArrowheads="1"/>
          </p:cNvSpPr>
          <p:nvPr/>
        </p:nvSpPr>
        <p:spPr bwMode="auto">
          <a:xfrm>
            <a:off x="1991544" y="1629693"/>
            <a:ext cx="885735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同快速排序的改进一样，对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基本已排序序列</a:t>
            </a:r>
            <a:r>
              <a:rPr lang="zh-CN" altLang="en-US" sz="2600" dirty="0">
                <a:latin typeface="Times New Roman" panose="02020603050405020304" pitchFamily="18" charset="0"/>
              </a:rPr>
              <a:t>或者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小的子序列采用直接插入排序</a:t>
            </a:r>
          </a:p>
          <a:p>
            <a:pPr>
              <a:defRPr/>
            </a:pP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R.Sedgewick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提出的改进思想</a:t>
            </a:r>
            <a:r>
              <a:rPr lang="zh-CN" altLang="en-US" sz="2600" dirty="0">
                <a:latin typeface="Times New Roman" panose="02020603050405020304" pitchFamily="18" charset="0"/>
              </a:rPr>
              <a:t>：当把元素序列复制到辅助数组的过程中，将第二个有序表逆置，归并时从两端开始处理，向中间推进，两个表的尾端互为“监视哨”。</a:t>
            </a:r>
          </a:p>
          <a:p>
            <a:pP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基于上述两点改进的归并排序算法：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P424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9.25</a:t>
            </a:r>
          </a:p>
          <a:p>
            <a:pPr>
              <a:defRPr/>
            </a:pP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消除递归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8896352" y="5013176"/>
            <a:ext cx="1592137" cy="864096"/>
          </a:xfrm>
          <a:prstGeom prst="wedgeRoundRectCallout">
            <a:avLst>
              <a:gd name="adj1" fmla="val -57821"/>
              <a:gd name="adj2" fmla="val -190128"/>
              <a:gd name="adj3" fmla="val 16667"/>
            </a:avLst>
          </a:prstGeom>
          <a:ln>
            <a:solidFill>
              <a:srgbClr val="0000CC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00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简化边界判断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4" name="Rectangle 4"/>
          <p:cNvSpPr>
            <a:spLocks noChangeArrowheads="1"/>
          </p:cNvSpPr>
          <p:nvPr/>
        </p:nvSpPr>
        <p:spPr bwMode="auto">
          <a:xfrm>
            <a:off x="91281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R.Sedgewick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的改进示例</a:t>
            </a:r>
          </a:p>
        </p:txBody>
      </p:sp>
      <p:sp>
        <p:nvSpPr>
          <p:cNvPr id="110595" name="Rectangle 8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09" name="Group 9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10642" name="Rectangle 10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3" name="Rectangle 11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12" name="Group 12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10638" name="Rectangle 13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9" name="Rectangle 14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0" name="Rectangle 15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1" name="Rectangle 16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17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18" name="Group 18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6019" name="AutoShape 19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7" name="Text Box 20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6021" name="Group 21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10634" name="Rectangle 22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41     31     16     08</a:t>
              </a:r>
              <a:endParaRPr kumimoji="1" lang="en-US" altLang="zh-CN" sz="2600" b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5" name="Rectangle 23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24" name="AutoShape 24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6025" name="Group 25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10626" name="Rectangle 26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Rectangle 27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Rectangle 28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9" name="Rectangle 29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0" name="Rectangle 30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Rectangle 31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Rectangle 32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3" name="Rectangle 33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34" name="Group 34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10620" name="Group 35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10624" name="Rectangle 36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49    25*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5" name="Rectangle 37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0621" name="Group 38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10622" name="Rectangle 39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41     31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3" name="Rectangle 40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6041" name="Group 41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10612" name="Rectangle 42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Rectangle 43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Rectangle 44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5" name="Rectangle 45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Rectangle 46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Rectangle 47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Rectangle 48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Rectangle 49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7" grpId="0" animBg="1"/>
      <p:bldP spid="25602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34225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基数排序</a:t>
            </a: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1703512" y="1196752"/>
            <a:ext cx="943342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en-US" altLang="zh-CN" sz="2600" dirty="0">
                <a:latin typeface="Times New Roman" panose="02020603050405020304" pitchFamily="18" charset="0"/>
              </a:rPr>
              <a:t>(Radix Sort)</a:t>
            </a:r>
            <a:r>
              <a:rPr lang="zh-CN" altLang="en-US" sz="2600" dirty="0">
                <a:latin typeface="Times New Roman" panose="02020603050405020304" pitchFamily="18" charset="0"/>
              </a:rPr>
              <a:t>是采用“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  <a:r>
              <a:rPr lang="zh-CN" altLang="en-US" sz="2600" dirty="0">
                <a:latin typeface="Times New Roman" panose="02020603050405020304" pitchFamily="18" charset="0"/>
              </a:rPr>
              <a:t>”与“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lang="zh-CN" altLang="en-US" sz="2600" dirty="0">
                <a:latin typeface="Times New Roman" panose="02020603050405020304" pitchFamily="18" charset="0"/>
              </a:rPr>
              <a:t>”的办法，用对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多排序码排序的思想</a:t>
            </a:r>
            <a:r>
              <a:rPr lang="zh-CN" altLang="en-US" sz="2600" dirty="0">
                <a:latin typeface="Times New Roman" panose="02020603050405020304" pitchFamily="18" charset="0"/>
              </a:rPr>
              <a:t>实现对单排序码进行排序的方法。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</a:rPr>
              <a:t>分配”与“收集</a:t>
            </a:r>
            <a:r>
              <a:rPr lang="en-US" altLang="zh-CN" sz="2600" dirty="0">
                <a:latin typeface="Times New Roman" panose="02020603050405020304" pitchFamily="18" charset="0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的办法也是分配排序的基本方法。基本的分配排序也叫桶式排序。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</a:p>
        </p:txBody>
      </p:sp>
      <p:sp>
        <p:nvSpPr>
          <p:cNvPr id="126984" name="Rectangle 8"/>
          <p:cNvSpPr>
            <a:spLocks noChangeArrowheads="1"/>
          </p:cNvSpPr>
          <p:nvPr/>
        </p:nvSpPr>
        <p:spPr bwMode="auto">
          <a:xfrm>
            <a:off x="2135560" y="3692904"/>
            <a:ext cx="892899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以扑克牌排序为例。</a:t>
            </a:r>
            <a:r>
              <a:rPr lang="zh-CN" altLang="en-US" sz="2600" dirty="0">
                <a:latin typeface="Times New Roman" panose="02020603050405020304" pitchFamily="18" charset="0"/>
              </a:rPr>
              <a:t>每张扑克牌有两个“排序码”：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花色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面值</a:t>
            </a:r>
            <a:r>
              <a:rPr lang="zh-CN" altLang="en-US" sz="2600" dirty="0">
                <a:latin typeface="Times New Roman" panose="02020603050405020304" pitchFamily="18" charset="0"/>
              </a:rPr>
              <a:t>。其有序关系为：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花色：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面值：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4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5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6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7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8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9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1415480" y="1412776"/>
            <a:ext cx="10199686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如果我们把所有扑克牌排成以下次序：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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这就是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  <a:r>
              <a:rPr lang="zh-CN" altLang="en-US" sz="2600" dirty="0">
                <a:latin typeface="Times New Roman" panose="02020603050405020304" pitchFamily="18" charset="0"/>
              </a:rPr>
              <a:t>。排序后形成的有序序列叫做字典有序序列。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对于上例两个排序码的排序，可以先按花色排序，之后再按面值排序；也可以先按面值排序，再按花色排序。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一般情况下，假定有一个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个元素的序列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{V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}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，且每个元素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中含有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个排序码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1265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56289"/>
              </p:ext>
            </p:extLst>
          </p:nvPr>
        </p:nvGraphicFramePr>
        <p:xfrm>
          <a:off x="4655840" y="4869160"/>
          <a:ext cx="295275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8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40" y="4869160"/>
                        <a:ext cx="2952750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1847528" y="898525"/>
            <a:ext cx="9504858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如果对于序列中任意两个元素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(0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都满足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则称序列对排序码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有序。其中，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称为最高位排序码，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i="1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称为最低位排序码。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如果排序码是由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多个数据项组成的数据项组</a:t>
            </a:r>
            <a:r>
              <a:rPr lang="zh-CN" altLang="en-US" sz="2600" dirty="0">
                <a:latin typeface="Times New Roman" panose="02020603050405020304" pitchFamily="18" charset="0"/>
              </a:rPr>
              <a:t>，则依据它进行排序时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就需要利用多排序码排序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实现多排序码排序有两种常用的方法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 ( Most Significant Digit first )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 ( Least Significant Digit first)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1136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05148"/>
              </p:ext>
            </p:extLst>
          </p:nvPr>
        </p:nvGraphicFramePr>
        <p:xfrm>
          <a:off x="3721100" y="2060848"/>
          <a:ext cx="53276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0" name="公式" r:id="rId3" imgW="2501900" imgH="254000" progId="Equation.3">
                  <p:embed/>
                </p:oleObj>
              </mc:Choice>
              <mc:Fallback>
                <p:oleObj name="公式" r:id="rId3" imgW="25019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2060848"/>
                        <a:ext cx="53276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70" name="Rectangle 1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1703512" y="1268760"/>
            <a:ext cx="9072809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通常是一个递归的过程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得到若干元素组，元素组中各元素都有相同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再分别对每组中元素根据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进行排序，按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值的不同，再分成若干个更小的子组，每个子组中的元素具有相同的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依此重复，直到对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完成排序为止；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最后，把所有子组中的元素依次连接起来，就得到一个有序的元素序列。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25292" name="Rectangle 12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--MSD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1631504" y="1268413"/>
            <a:ext cx="900124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的排序过程：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对所有元素进行一趟排序；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次低位排序码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对上一趟排序的结果再排序；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最后一趟排序完成，就可以得到一个有序的序列。</a:t>
            </a:r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1631504" y="3717032"/>
            <a:ext cx="9145016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方法对每一个排序码进行排序时，不需要再分组，而是整个元素组都参加排序。</a:t>
            </a:r>
          </a:p>
          <a:p>
            <a:pPr algn="just">
              <a:lnSpc>
                <a:spcPct val="105000"/>
              </a:lnSpc>
              <a:spcBef>
                <a:spcPct val="35000"/>
              </a:spcBef>
              <a:defRPr/>
            </a:pP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</a:t>
            </a:r>
            <a:r>
              <a:rPr lang="zh-CN" altLang="en-US" sz="2600" dirty="0">
                <a:latin typeface="Times New Roman" panose="02020603050405020304" pitchFamily="18" charset="0"/>
              </a:rPr>
              <a:t>方法也可应用于对一个排序码进行的排序</a:t>
            </a:r>
            <a:r>
              <a:rPr lang="en-US" altLang="zh-CN" sz="2600" dirty="0">
                <a:latin typeface="Times New Roman" panose="02020603050405020304" pitchFamily="18" charset="0"/>
              </a:rPr>
              <a:t>——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57039" name="Rectangle 1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--LSD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1847528" y="1484314"/>
            <a:ext cx="9001372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自底向上</a:t>
            </a:r>
            <a:r>
              <a:rPr lang="zh-CN" altLang="en-US" sz="2600" dirty="0">
                <a:latin typeface="Times New Roman" panose="02020603050405020304" pitchFamily="18" charset="0"/>
              </a:rPr>
              <a:t>的基数排序方法。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在基数排序中，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将单排序码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看成是一个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元组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en-US" altLang="zh-CN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其中的每一个分量       </a:t>
            </a:r>
            <a:r>
              <a:rPr lang="en-US" altLang="zh-CN" sz="2600" dirty="0">
                <a:latin typeface="Times New Roman" panose="02020603050405020304" pitchFamily="18" charset="0"/>
              </a:rPr>
              <a:t>( 1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>
                <a:latin typeface="Times New Roman" panose="02020603050405020304" pitchFamily="18" charset="0"/>
              </a:rPr>
              <a:t>d 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zh-CN" altLang="en-US" sz="2600" dirty="0">
                <a:latin typeface="Times New Roman" panose="02020603050405020304" pitchFamily="18" charset="0"/>
              </a:rPr>
              <a:t>也可看成是一个排序码。</a:t>
            </a:r>
          </a:p>
          <a:p>
            <a:pPr algn="just">
              <a:lnSpc>
                <a:spcPct val="110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分量     有</a:t>
            </a:r>
            <a:r>
              <a:rPr lang="en-US" altLang="zh-CN" sz="2600" i="1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</a:t>
            </a:r>
            <a:r>
              <a:rPr lang="zh-CN" altLang="en-US" sz="2600" dirty="0">
                <a:latin typeface="Times New Roman" panose="02020603050405020304" pitchFamily="18" charset="0"/>
              </a:rPr>
              <a:t>。例如，排序码</a:t>
            </a:r>
            <a:r>
              <a:rPr lang="en-US" altLang="zh-CN" sz="2600" dirty="0">
                <a:latin typeface="Times New Roman" panose="02020603050405020304" pitchFamily="18" charset="0"/>
              </a:rPr>
              <a:t>984</a:t>
            </a:r>
            <a:r>
              <a:rPr lang="zh-CN" altLang="en-US" sz="2600" dirty="0">
                <a:latin typeface="Times New Roman" panose="02020603050405020304" pitchFamily="18" charset="0"/>
              </a:rPr>
              <a:t>可以看成是一个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元组</a:t>
            </a:r>
            <a:r>
              <a:rPr lang="en-US" altLang="zh-CN" sz="2600" dirty="0">
                <a:latin typeface="Times New Roman" panose="02020603050405020304" pitchFamily="18" charset="0"/>
              </a:rPr>
              <a:t>(9, 8, 4)</a:t>
            </a:r>
            <a:r>
              <a:rPr lang="zh-CN" altLang="en-US" sz="2600" dirty="0">
                <a:latin typeface="Times New Roman" panose="02020603050405020304" pitchFamily="18" charset="0"/>
              </a:rPr>
              <a:t>，每一位有 </a:t>
            </a:r>
            <a:r>
              <a:rPr lang="en-US" altLang="zh-CN" sz="2600" dirty="0">
                <a:latin typeface="Times New Roman" panose="02020603050405020304" pitchFamily="18" charset="0"/>
              </a:rPr>
              <a:t>0, 1, …, 9 </a:t>
            </a:r>
            <a:r>
              <a:rPr lang="zh-CN" altLang="en-US" sz="2600" dirty="0">
                <a:latin typeface="Times New Roman" panose="02020603050405020304" pitchFamily="18" charset="0"/>
              </a:rPr>
              <a:t>等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种取值，基数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=10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167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863886"/>
              </p:ext>
            </p:extLst>
          </p:nvPr>
        </p:nvGraphicFramePr>
        <p:xfrm>
          <a:off x="4511824" y="2697435"/>
          <a:ext cx="273526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72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24" y="2697435"/>
                        <a:ext cx="2735262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98677"/>
              </p:ext>
            </p:extLst>
          </p:nvPr>
        </p:nvGraphicFramePr>
        <p:xfrm>
          <a:off x="4943872" y="3691732"/>
          <a:ext cx="6477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73" name="公式" r:id="rId5" imgW="228600" imgH="241300" progId="Equation.3">
                  <p:embed/>
                </p:oleObj>
              </mc:Choice>
              <mc:Fallback>
                <p:oleObj name="公式" r:id="rId5" imgW="2286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872" y="3691732"/>
                        <a:ext cx="6477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44" name="Rectangle 16"/>
          <p:cNvSpPr>
            <a:spLocks noChangeArrowheads="1"/>
          </p:cNvSpPr>
          <p:nvPr/>
        </p:nvSpPr>
        <p:spPr bwMode="auto">
          <a:xfrm>
            <a:off x="1269206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67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879723"/>
              </p:ext>
            </p:extLst>
          </p:nvPr>
        </p:nvGraphicFramePr>
        <p:xfrm>
          <a:off x="2999656" y="4149080"/>
          <a:ext cx="504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74" name="公式" r:id="rId7" imgW="228600" imgH="241300" progId="Equation.3">
                  <p:embed/>
                </p:oleObj>
              </mc:Choice>
              <mc:Fallback>
                <p:oleObj name="公式" r:id="rId7" imgW="228600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4149080"/>
                        <a:ext cx="504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7" name="Rectangle 15"/>
          <p:cNvSpPr>
            <a:spLocks noChangeArrowheads="1"/>
          </p:cNvSpPr>
          <p:nvPr/>
        </p:nvSpPr>
        <p:spPr bwMode="auto">
          <a:xfrm>
            <a:off x="121263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7770" name="Group 20"/>
          <p:cNvGrpSpPr>
            <a:grpSpLocks/>
          </p:cNvGrpSpPr>
          <p:nvPr/>
        </p:nvGrpSpPr>
        <p:grpSpPr bwMode="auto">
          <a:xfrm>
            <a:off x="1631504" y="1125539"/>
            <a:ext cx="9239250" cy="4397375"/>
            <a:chOff x="235" y="931"/>
            <a:chExt cx="5820" cy="2771"/>
          </a:xfrm>
        </p:grpSpPr>
        <p:sp>
          <p:nvSpPr>
            <p:cNvPr id="228356" name="Rectangle 4"/>
            <p:cNvSpPr>
              <a:spLocks noChangeArrowheads="1"/>
            </p:cNvSpPr>
            <p:nvPr/>
          </p:nvSpPr>
          <p:spPr bwMode="auto">
            <a:xfrm>
              <a:off x="235" y="931"/>
              <a:ext cx="5820" cy="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针对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元组中的每一位分量     ，把待排序元素序列中的所有元素，按      的取值，先“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分配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”到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radix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个桶中去。然后再按各个桶的编号，依次把元素从桶中“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收集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”起来，这样所有元素按      取值排序完成。</a:t>
              </a:r>
            </a:p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如果对于所有元素的排序码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0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…,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i="1" baseline="-25000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-1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，依次对各位的分量     ，让</a:t>
              </a:r>
              <a:r>
                <a:rPr lang="zh-CN" altLang="en-US" sz="2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=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-1, …, 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，分别用这种“分配”、“收集”的运算逐趟进行排序，在最后一趟“分配”、“收集” 完成后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所有元素就按其排序码的值从小到大排好序了。</a:t>
              </a:r>
            </a:p>
          </p:txBody>
        </p:sp>
        <p:graphicFrame>
          <p:nvGraphicFramePr>
            <p:cNvPr id="1177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8269945"/>
                </p:ext>
              </p:extLst>
            </p:nvPr>
          </p:nvGraphicFramePr>
          <p:xfrm>
            <a:off x="1383" y="122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73" name="公式" r:id="rId3" imgW="228600" imgH="241300" progId="Equation.3">
                    <p:embed/>
                  </p:oleObj>
                </mc:Choice>
                <mc:Fallback>
                  <p:oleObj name="公式" r:id="rId3" imgW="228600" imgH="2413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122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8019272"/>
                </p:ext>
              </p:extLst>
            </p:nvPr>
          </p:nvGraphicFramePr>
          <p:xfrm>
            <a:off x="1338" y="1797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74" name="公式" r:id="rId5" imgW="228600" imgH="241300" progId="Equation.3">
                    <p:embed/>
                  </p:oleObj>
                </mc:Choice>
                <mc:Fallback>
                  <p:oleObj name="公式" r:id="rId5" imgW="228600" imgH="241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1797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5" name="Object 16"/>
            <p:cNvGraphicFramePr>
              <a:graphicFrameLocks noChangeAspect="1"/>
            </p:cNvGraphicFramePr>
            <p:nvPr/>
          </p:nvGraphicFramePr>
          <p:xfrm>
            <a:off x="2909" y="94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75" name="公式" r:id="rId6" imgW="228600" imgH="241300" progId="Equation.3">
                    <p:embed/>
                  </p:oleObj>
                </mc:Choice>
                <mc:Fallback>
                  <p:oleObj name="公式" r:id="rId6" imgW="228600" imgH="241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" y="94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6056935"/>
                </p:ext>
              </p:extLst>
            </p:nvPr>
          </p:nvGraphicFramePr>
          <p:xfrm>
            <a:off x="744" y="2425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76" name="公式" r:id="rId7" imgW="228600" imgH="241300" progId="Equation.3">
                    <p:embed/>
                  </p:oleObj>
                </mc:Choice>
                <mc:Fallback>
                  <p:oleObj name="公式" r:id="rId7" imgW="228600" imgH="2413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" y="2425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7771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5085184"/>
            <a:ext cx="481171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2063552" y="1484784"/>
            <a:ext cx="8785347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各个桶采用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链式队列结构</a:t>
            </a:r>
            <a:r>
              <a:rPr lang="zh-CN" altLang="en-US" sz="2600" dirty="0">
                <a:latin typeface="Times New Roman" panose="02020603050405020304" pitchFamily="18" charset="0"/>
              </a:rPr>
              <a:t>，分配到同一桶的排序码用链接指针链接起来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每一队列设置两个指针：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front [radix]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指示队头</a:t>
            </a:r>
            <a:r>
              <a:rPr lang="zh-CN" altLang="en-US" sz="2600" dirty="0">
                <a:latin typeface="Times New Roman" panose="02020603050405020304" pitchFamily="18" charset="0"/>
              </a:rPr>
              <a:t>，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rear [radix]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指向队尾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为了有效地存储和重排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个待排序元素，以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静态链表</a:t>
            </a:r>
            <a:r>
              <a:rPr lang="zh-CN" altLang="en-US" sz="2600" dirty="0">
                <a:latin typeface="Times New Roman" panose="02020603050405020304" pitchFamily="18" charset="0"/>
              </a:rPr>
              <a:t>作为它们的存储结构。在“收集”时不必移动元素，只需修改各元素的链接指针即可。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后面的算法中采用静态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循环链表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30412" name="Rectangle 12"/>
          <p:cNvSpPr>
            <a:spLocks noChangeArrowheads="1"/>
          </p:cNvSpPr>
          <p:nvPr/>
        </p:nvSpPr>
        <p:spPr bwMode="auto">
          <a:xfrm>
            <a:off x="105330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415480" y="1138100"/>
            <a:ext cx="10129836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数据表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(Data List)</a:t>
            </a:r>
            <a:r>
              <a:rPr lang="zh-CN" altLang="en-US" sz="2600" b="0" dirty="0">
                <a:ea typeface="黑体" panose="02010609060101010101" pitchFamily="49" charset="-122"/>
              </a:rPr>
              <a:t>：</a:t>
            </a:r>
            <a:r>
              <a:rPr lang="zh-CN" altLang="en-US" sz="2600" dirty="0"/>
              <a:t>它是待排序数据元素（或记录）的有限集合。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关键码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数据元素中可用来区分数据元素的一个或多个属性域称为关键码。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排序码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 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在排序过程中，将作为排序依据的关键码称为排序码。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主排序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码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4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smtClean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次排序码</a:t>
            </a:r>
            <a:endParaRPr lang="zh-CN" altLang="en-US" sz="2600" dirty="0">
              <a:latin typeface="楷体_GB2312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楷体_GB2312" pitchFamily="49" charset="-122"/>
              </a:rPr>
              <a:t>每个数据表用哪个属性域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作为排序码，要视具体的应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用需要而定。</a:t>
            </a:r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white">
          <a:xfrm>
            <a:off x="900056" y="43656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</a:t>
            </a:r>
          </a:p>
        </p:txBody>
      </p:sp>
      <p:grpSp>
        <p:nvGrpSpPr>
          <p:cNvPr id="20491" name="Group 98"/>
          <p:cNvGrpSpPr>
            <a:grpSpLocks/>
          </p:cNvGrpSpPr>
          <p:nvPr/>
        </p:nvGrpSpPr>
        <p:grpSpPr bwMode="auto">
          <a:xfrm>
            <a:off x="7824018" y="4148707"/>
            <a:ext cx="3384550" cy="2306638"/>
            <a:chOff x="-3" y="-3"/>
            <a:chExt cx="3078" cy="2267"/>
          </a:xfrm>
        </p:grpSpPr>
        <p:grpSp>
          <p:nvGrpSpPr>
            <p:cNvPr id="2049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2049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7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49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94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5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92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3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90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6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84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82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8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8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6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74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72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70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8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6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62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60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8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6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54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52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50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8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6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44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42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</a:p>
              </p:txBody>
            </p:sp>
            <p:sp>
              <p:nvSpPr>
                <p:cNvPr id="43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3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>
          <a:xfrm>
            <a:off x="6958831" y="5629845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031857" y="5261545"/>
            <a:ext cx="7016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记录</a:t>
            </a:r>
          </a:p>
        </p:txBody>
      </p:sp>
      <p:sp>
        <p:nvSpPr>
          <p:cNvPr id="100" name="矩形 99"/>
          <p:cNvSpPr/>
          <p:nvPr/>
        </p:nvSpPr>
        <p:spPr>
          <a:xfrm>
            <a:off x="9624243" y="3572445"/>
            <a:ext cx="9588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关键码</a:t>
            </a:r>
            <a:endParaRPr lang="zh-CN" altLang="en-US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10559281" y="3501008"/>
            <a:ext cx="0" cy="5746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100"/>
          <p:cNvGrpSpPr>
            <a:grpSpLocks/>
          </p:cNvGrpSpPr>
          <p:nvPr/>
        </p:nvGrpSpPr>
        <p:grpSpPr bwMode="auto">
          <a:xfrm>
            <a:off x="1676400" y="1254125"/>
            <a:ext cx="8839200" cy="457200"/>
            <a:chOff x="96" y="790"/>
            <a:chExt cx="5568" cy="288"/>
          </a:xfrm>
        </p:grpSpPr>
        <p:sp>
          <p:nvSpPr>
            <p:cNvPr id="258053" name="Rectangle 5" descr="羊皮纸"/>
            <p:cNvSpPr>
              <a:spLocks noChangeArrowheads="1"/>
            </p:cNvSpPr>
            <p:nvPr/>
          </p:nvSpPr>
          <p:spPr bwMode="auto">
            <a:xfrm>
              <a:off x="9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4" name="Line 6" descr="羊皮纸"/>
            <p:cNvSpPr>
              <a:spLocks noChangeShapeType="1"/>
            </p:cNvSpPr>
            <p:nvPr/>
          </p:nvSpPr>
          <p:spPr bwMode="auto">
            <a:xfrm>
              <a:off x="480" y="934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5" name="Line 7" descr="羊皮纸"/>
            <p:cNvSpPr>
              <a:spLocks noChangeShapeType="1"/>
            </p:cNvSpPr>
            <p:nvPr/>
          </p:nvSpPr>
          <p:spPr bwMode="auto">
            <a:xfrm>
              <a:off x="105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6" name="Rectangle 8" descr="羊皮纸"/>
            <p:cNvSpPr>
              <a:spLocks noChangeArrowheads="1"/>
            </p:cNvSpPr>
            <p:nvPr/>
          </p:nvSpPr>
          <p:spPr bwMode="auto">
            <a:xfrm>
              <a:off x="124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7" name="Line 9" descr="羊皮纸"/>
            <p:cNvSpPr>
              <a:spLocks noChangeShapeType="1"/>
            </p:cNvSpPr>
            <p:nvPr/>
          </p:nvSpPr>
          <p:spPr bwMode="auto">
            <a:xfrm>
              <a:off x="163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8" name="Rectangle 10" descr="羊皮纸"/>
            <p:cNvSpPr>
              <a:spLocks noChangeArrowheads="1"/>
            </p:cNvSpPr>
            <p:nvPr/>
          </p:nvSpPr>
          <p:spPr bwMode="auto">
            <a:xfrm>
              <a:off x="182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9" name="Line 11" descr="羊皮纸"/>
            <p:cNvSpPr>
              <a:spLocks noChangeShapeType="1"/>
            </p:cNvSpPr>
            <p:nvPr/>
          </p:nvSpPr>
          <p:spPr bwMode="auto">
            <a:xfrm>
              <a:off x="220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0" name="Rectangle 12" descr="羊皮纸"/>
            <p:cNvSpPr>
              <a:spLocks noChangeArrowheads="1"/>
            </p:cNvSpPr>
            <p:nvPr/>
          </p:nvSpPr>
          <p:spPr bwMode="auto">
            <a:xfrm>
              <a:off x="240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1" name="Rectangle 13" descr="羊皮纸"/>
            <p:cNvSpPr>
              <a:spLocks noChangeArrowheads="1"/>
            </p:cNvSpPr>
            <p:nvPr/>
          </p:nvSpPr>
          <p:spPr bwMode="auto">
            <a:xfrm>
              <a:off x="67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2" name="Line 14" descr="羊皮纸"/>
            <p:cNvSpPr>
              <a:spLocks noChangeShapeType="1"/>
            </p:cNvSpPr>
            <p:nvPr/>
          </p:nvSpPr>
          <p:spPr bwMode="auto">
            <a:xfrm>
              <a:off x="2784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3" name="Rectangle 15" descr="羊皮纸"/>
            <p:cNvSpPr>
              <a:spLocks noChangeArrowheads="1"/>
            </p:cNvSpPr>
            <p:nvPr/>
          </p:nvSpPr>
          <p:spPr bwMode="auto">
            <a:xfrm>
              <a:off x="297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4" name="Line 16" descr="羊皮纸"/>
            <p:cNvSpPr>
              <a:spLocks noChangeShapeType="1"/>
            </p:cNvSpPr>
            <p:nvPr/>
          </p:nvSpPr>
          <p:spPr bwMode="auto">
            <a:xfrm>
              <a:off x="3360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5" name="Rectangle 17" descr="羊皮纸"/>
            <p:cNvSpPr>
              <a:spLocks noChangeArrowheads="1"/>
            </p:cNvSpPr>
            <p:nvPr/>
          </p:nvSpPr>
          <p:spPr bwMode="auto">
            <a:xfrm>
              <a:off x="355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6" name="Line 18" descr="羊皮纸"/>
            <p:cNvSpPr>
              <a:spLocks noChangeShapeType="1"/>
            </p:cNvSpPr>
            <p:nvPr/>
          </p:nvSpPr>
          <p:spPr bwMode="auto">
            <a:xfrm>
              <a:off x="393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7" name="Rectangle 19" descr="羊皮纸"/>
            <p:cNvSpPr>
              <a:spLocks noChangeArrowheads="1"/>
            </p:cNvSpPr>
            <p:nvPr/>
          </p:nvSpPr>
          <p:spPr bwMode="auto">
            <a:xfrm>
              <a:off x="412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8" name="Line 20" descr="羊皮纸"/>
            <p:cNvSpPr>
              <a:spLocks noChangeShapeType="1"/>
            </p:cNvSpPr>
            <p:nvPr/>
          </p:nvSpPr>
          <p:spPr bwMode="auto">
            <a:xfrm>
              <a:off x="451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9" name="Rectangle 21" descr="羊皮纸"/>
            <p:cNvSpPr>
              <a:spLocks noChangeArrowheads="1"/>
            </p:cNvSpPr>
            <p:nvPr/>
          </p:nvSpPr>
          <p:spPr bwMode="auto">
            <a:xfrm>
              <a:off x="470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70" name="Line 22" descr="羊皮纸"/>
            <p:cNvSpPr>
              <a:spLocks noChangeShapeType="1"/>
            </p:cNvSpPr>
            <p:nvPr/>
          </p:nvSpPr>
          <p:spPr bwMode="auto">
            <a:xfrm>
              <a:off x="508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71" name="Rectangle 23" descr="羊皮纸"/>
            <p:cNvSpPr>
              <a:spLocks noChangeArrowheads="1"/>
            </p:cNvSpPr>
            <p:nvPr/>
          </p:nvSpPr>
          <p:spPr bwMode="auto">
            <a:xfrm>
              <a:off x="528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072" name="Text Box 2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第一趟分配（按最低位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3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19812" name="Text Box 2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58084" name="Rectangle 36" descr="羊皮纸"/>
          <p:cNvSpPr>
            <a:spLocks noChangeArrowheads="1"/>
          </p:cNvSpPr>
          <p:nvPr/>
        </p:nvSpPr>
        <p:spPr bwMode="auto">
          <a:xfrm>
            <a:off x="54229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5" name="Rectangle 37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6" name="Rectangle 38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7" name="Rectangle 39" descr="羊皮纸"/>
          <p:cNvSpPr>
            <a:spLocks noChangeArrowheads="1"/>
          </p:cNvSpPr>
          <p:nvPr/>
        </p:nvSpPr>
        <p:spPr bwMode="auto">
          <a:xfrm>
            <a:off x="62230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8" name="Rectangle 40" descr="羊皮纸"/>
          <p:cNvSpPr>
            <a:spLocks noChangeArrowheads="1"/>
          </p:cNvSpPr>
          <p:nvPr/>
        </p:nvSpPr>
        <p:spPr bwMode="auto">
          <a:xfrm>
            <a:off x="78787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9" name="Rectangle 41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0" name="Rectangle 42" descr="羊皮纸"/>
          <p:cNvSpPr>
            <a:spLocks noChangeArrowheads="1"/>
          </p:cNvSpPr>
          <p:nvPr/>
        </p:nvSpPr>
        <p:spPr bwMode="auto">
          <a:xfrm>
            <a:off x="6223000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1" name="Rectangle 43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2" name="Rectangle 44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3" name="Rectangle 45" descr="羊皮纸"/>
          <p:cNvSpPr>
            <a:spLocks noChangeArrowheads="1"/>
          </p:cNvSpPr>
          <p:nvPr/>
        </p:nvSpPr>
        <p:spPr bwMode="auto">
          <a:xfrm>
            <a:off x="70405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4" name="Text Box 46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5" name="Text Box 47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第一趟收集</a:t>
            </a:r>
          </a:p>
        </p:txBody>
      </p:sp>
      <p:grpSp>
        <p:nvGrpSpPr>
          <p:cNvPr id="119825" name="Group 101"/>
          <p:cNvGrpSpPr>
            <a:grpSpLocks/>
          </p:cNvGrpSpPr>
          <p:nvPr/>
        </p:nvGrpSpPr>
        <p:grpSpPr bwMode="auto">
          <a:xfrm>
            <a:off x="1676400" y="5780088"/>
            <a:ext cx="8839200" cy="457200"/>
            <a:chOff x="96" y="3641"/>
            <a:chExt cx="5568" cy="288"/>
          </a:xfrm>
        </p:grpSpPr>
        <p:sp>
          <p:nvSpPr>
            <p:cNvPr id="258096" name="Rectangle 48" descr="羊皮纸"/>
            <p:cNvSpPr>
              <a:spLocks noChangeArrowheads="1"/>
            </p:cNvSpPr>
            <p:nvPr/>
          </p:nvSpPr>
          <p:spPr bwMode="auto">
            <a:xfrm>
              <a:off x="9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7" name="Line 49" descr="羊皮纸"/>
            <p:cNvSpPr>
              <a:spLocks noChangeShapeType="1"/>
            </p:cNvSpPr>
            <p:nvPr/>
          </p:nvSpPr>
          <p:spPr bwMode="auto">
            <a:xfrm>
              <a:off x="480" y="3785"/>
              <a:ext cx="192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98" name="Rectangle 50" descr="羊皮纸"/>
            <p:cNvSpPr>
              <a:spLocks noChangeArrowheads="1"/>
            </p:cNvSpPr>
            <p:nvPr/>
          </p:nvSpPr>
          <p:spPr bwMode="auto">
            <a:xfrm>
              <a:off x="67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9" name="Line 51" descr="羊皮纸"/>
            <p:cNvSpPr>
              <a:spLocks noChangeShapeType="1"/>
            </p:cNvSpPr>
            <p:nvPr/>
          </p:nvSpPr>
          <p:spPr bwMode="auto">
            <a:xfrm>
              <a:off x="105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0" name="Rectangle 52" descr="羊皮纸"/>
            <p:cNvSpPr>
              <a:spLocks noChangeArrowheads="1"/>
            </p:cNvSpPr>
            <p:nvPr/>
          </p:nvSpPr>
          <p:spPr bwMode="auto">
            <a:xfrm>
              <a:off x="124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1" name="Line 53" descr="羊皮纸"/>
            <p:cNvSpPr>
              <a:spLocks noChangeShapeType="1"/>
            </p:cNvSpPr>
            <p:nvPr/>
          </p:nvSpPr>
          <p:spPr bwMode="auto">
            <a:xfrm>
              <a:off x="163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2" name="Rectangle 54" descr="羊皮纸"/>
            <p:cNvSpPr>
              <a:spLocks noChangeArrowheads="1"/>
            </p:cNvSpPr>
            <p:nvPr/>
          </p:nvSpPr>
          <p:spPr bwMode="auto">
            <a:xfrm>
              <a:off x="182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3" name="Line 55" descr="羊皮纸"/>
            <p:cNvSpPr>
              <a:spLocks noChangeShapeType="1"/>
            </p:cNvSpPr>
            <p:nvPr/>
          </p:nvSpPr>
          <p:spPr bwMode="auto">
            <a:xfrm>
              <a:off x="220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4" name="Rectangle 56" descr="羊皮纸"/>
            <p:cNvSpPr>
              <a:spLocks noChangeArrowheads="1"/>
            </p:cNvSpPr>
            <p:nvPr/>
          </p:nvSpPr>
          <p:spPr bwMode="auto">
            <a:xfrm>
              <a:off x="240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5" name="Line 57" descr="羊皮纸"/>
            <p:cNvSpPr>
              <a:spLocks noChangeShapeType="1"/>
            </p:cNvSpPr>
            <p:nvPr/>
          </p:nvSpPr>
          <p:spPr bwMode="auto">
            <a:xfrm>
              <a:off x="2784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6" name="Rectangle 58" descr="羊皮纸"/>
            <p:cNvSpPr>
              <a:spLocks noChangeArrowheads="1"/>
            </p:cNvSpPr>
            <p:nvPr/>
          </p:nvSpPr>
          <p:spPr bwMode="auto">
            <a:xfrm>
              <a:off x="297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7" name="Line 59" descr="羊皮纸"/>
            <p:cNvSpPr>
              <a:spLocks noChangeShapeType="1"/>
            </p:cNvSpPr>
            <p:nvPr/>
          </p:nvSpPr>
          <p:spPr bwMode="auto">
            <a:xfrm>
              <a:off x="3360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8" name="Rectangle 60" descr="羊皮纸"/>
            <p:cNvSpPr>
              <a:spLocks noChangeArrowheads="1"/>
            </p:cNvSpPr>
            <p:nvPr/>
          </p:nvSpPr>
          <p:spPr bwMode="auto">
            <a:xfrm>
              <a:off x="355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9" name="Line 61" descr="羊皮纸"/>
            <p:cNvSpPr>
              <a:spLocks noChangeShapeType="1"/>
            </p:cNvSpPr>
            <p:nvPr/>
          </p:nvSpPr>
          <p:spPr bwMode="auto">
            <a:xfrm>
              <a:off x="393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0" name="Rectangle 62" descr="羊皮纸"/>
            <p:cNvSpPr>
              <a:spLocks noChangeArrowheads="1"/>
            </p:cNvSpPr>
            <p:nvPr/>
          </p:nvSpPr>
          <p:spPr bwMode="auto">
            <a:xfrm>
              <a:off x="412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1" name="Line 63" descr="羊皮纸"/>
            <p:cNvSpPr>
              <a:spLocks noChangeShapeType="1"/>
            </p:cNvSpPr>
            <p:nvPr/>
          </p:nvSpPr>
          <p:spPr bwMode="auto">
            <a:xfrm>
              <a:off x="451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2" name="Rectangle 64" descr="羊皮纸"/>
            <p:cNvSpPr>
              <a:spLocks noChangeArrowheads="1"/>
            </p:cNvSpPr>
            <p:nvPr/>
          </p:nvSpPr>
          <p:spPr bwMode="auto">
            <a:xfrm>
              <a:off x="470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3" name="Line 65" descr="羊皮纸"/>
            <p:cNvSpPr>
              <a:spLocks noChangeShapeType="1"/>
            </p:cNvSpPr>
            <p:nvPr/>
          </p:nvSpPr>
          <p:spPr bwMode="auto">
            <a:xfrm>
              <a:off x="508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4" name="Rectangle 66" descr="羊皮纸"/>
            <p:cNvSpPr>
              <a:spLocks noChangeArrowheads="1"/>
            </p:cNvSpPr>
            <p:nvPr/>
          </p:nvSpPr>
          <p:spPr bwMode="auto">
            <a:xfrm>
              <a:off x="528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115" name="Rectangle 67"/>
          <p:cNvSpPr>
            <a:spLocks noChangeArrowheads="1"/>
          </p:cNvSpPr>
          <p:nvPr/>
        </p:nvSpPr>
        <p:spPr bwMode="auto">
          <a:xfrm>
            <a:off x="1190269" y="1932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8074" name="Line 26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7" name="Line 69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8" name="Line 70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7" name="Line 79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8" name="Line 80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9" name="Line 81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1" name="Line 83"/>
          <p:cNvSpPr>
            <a:spLocks noChangeShapeType="1"/>
          </p:cNvSpPr>
          <p:nvPr/>
        </p:nvSpPr>
        <p:spPr bwMode="auto">
          <a:xfrm rot="10800000">
            <a:off x="6524625" y="28575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2" name="Line 84"/>
          <p:cNvSpPr>
            <a:spLocks noChangeShapeType="1"/>
          </p:cNvSpPr>
          <p:nvPr/>
        </p:nvSpPr>
        <p:spPr bwMode="auto">
          <a:xfrm flipH="1">
            <a:off x="6511925" y="43624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3" name="Line 85"/>
          <p:cNvSpPr>
            <a:spLocks noChangeShapeType="1"/>
          </p:cNvSpPr>
          <p:nvPr/>
        </p:nvSpPr>
        <p:spPr bwMode="auto">
          <a:xfrm flipH="1">
            <a:off x="6524625" y="36417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9836" name="Group 90"/>
          <p:cNvGrpSpPr>
            <a:grpSpLocks/>
          </p:cNvGrpSpPr>
          <p:nvPr/>
        </p:nvGrpSpPr>
        <p:grpSpPr bwMode="auto">
          <a:xfrm>
            <a:off x="5715001" y="2863851"/>
            <a:ext cx="9525" cy="1827213"/>
            <a:chOff x="2584" y="1775"/>
            <a:chExt cx="6" cy="1151"/>
          </a:xfrm>
        </p:grpSpPr>
        <p:sp>
          <p:nvSpPr>
            <p:cNvPr id="258135" name="Line 8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36" name="Line 8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7" name="Group 91"/>
          <p:cNvGrpSpPr>
            <a:grpSpLocks/>
          </p:cNvGrpSpPr>
          <p:nvPr/>
        </p:nvGrpSpPr>
        <p:grpSpPr bwMode="auto">
          <a:xfrm>
            <a:off x="7345364" y="2865438"/>
            <a:ext cx="9525" cy="1827212"/>
            <a:chOff x="2584" y="1775"/>
            <a:chExt cx="6" cy="1151"/>
          </a:xfrm>
        </p:grpSpPr>
        <p:sp>
          <p:nvSpPr>
            <p:cNvPr id="258140" name="Line 92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1" name="Line 93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8" name="Group 94"/>
          <p:cNvGrpSpPr>
            <a:grpSpLocks/>
          </p:cNvGrpSpPr>
          <p:nvPr/>
        </p:nvGrpSpPr>
        <p:grpSpPr bwMode="auto">
          <a:xfrm>
            <a:off x="8183564" y="2865438"/>
            <a:ext cx="9525" cy="1827212"/>
            <a:chOff x="2584" y="1775"/>
            <a:chExt cx="6" cy="1151"/>
          </a:xfrm>
        </p:grpSpPr>
        <p:sp>
          <p:nvSpPr>
            <p:cNvPr id="258143" name="Line 95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4" name="Line 96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9" name="Group 97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58146" name="Line 98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7" name="Line 99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58157" name="Line 109"/>
          <p:cNvSpPr>
            <a:spLocks noChangeShapeType="1"/>
          </p:cNvSpPr>
          <p:nvPr/>
        </p:nvSpPr>
        <p:spPr bwMode="auto">
          <a:xfrm>
            <a:off x="400843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8" name="Line 110"/>
          <p:cNvSpPr>
            <a:spLocks noChangeShapeType="1"/>
          </p:cNvSpPr>
          <p:nvPr/>
        </p:nvSpPr>
        <p:spPr bwMode="auto">
          <a:xfrm>
            <a:off x="4872038" y="29384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9" name="Line 111"/>
          <p:cNvSpPr>
            <a:spLocks noChangeShapeType="1"/>
          </p:cNvSpPr>
          <p:nvPr/>
        </p:nvSpPr>
        <p:spPr bwMode="auto">
          <a:xfrm>
            <a:off x="991711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91" name="Text Box 23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第二趟分配（按次低位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2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0835" name="Text Box 24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3196" name="Rectangle 28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7" name="Rectangle 29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8" name="Rectangle 30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9" name="Rectangle 31" descr="羊皮纸"/>
          <p:cNvSpPr>
            <a:spLocks noChangeArrowheads="1"/>
          </p:cNvSpPr>
          <p:nvPr/>
        </p:nvSpPr>
        <p:spPr bwMode="auto">
          <a:xfrm>
            <a:off x="4541838" y="41100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0" name="Rectangle 32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1" name="Rectangle 33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2" name="Rectangle 34" descr="羊皮纸"/>
          <p:cNvSpPr>
            <a:spLocks noChangeArrowheads="1"/>
          </p:cNvSpPr>
          <p:nvPr/>
        </p:nvSpPr>
        <p:spPr bwMode="auto">
          <a:xfrm>
            <a:off x="4541838" y="3529014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3" name="Rectangle 35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4" name="Rectangle 36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5" name="Rectangle 37" descr="羊皮纸"/>
          <p:cNvSpPr>
            <a:spLocks noChangeArrowheads="1"/>
          </p:cNvSpPr>
          <p:nvPr/>
        </p:nvSpPr>
        <p:spPr bwMode="auto">
          <a:xfrm>
            <a:off x="4549775" y="29416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6" name="Text Box 38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7" name="Text Box 39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第二趟收集</a:t>
            </a:r>
          </a:p>
        </p:txBody>
      </p:sp>
      <p:sp>
        <p:nvSpPr>
          <p:cNvPr id="263228" name="Line 60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29" name="Line 61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0" name="Line 62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1" name="Line 63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2" name="Line 64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3" name="Line 65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4" name="Line 66"/>
          <p:cNvSpPr>
            <a:spLocks noChangeShapeType="1"/>
          </p:cNvSpPr>
          <p:nvPr/>
        </p:nvSpPr>
        <p:spPr bwMode="auto">
          <a:xfrm rot="10800000">
            <a:off x="4821238" y="2738438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5" name="Line 67"/>
          <p:cNvSpPr>
            <a:spLocks noChangeShapeType="1"/>
          </p:cNvSpPr>
          <p:nvPr/>
        </p:nvSpPr>
        <p:spPr bwMode="auto">
          <a:xfrm flipH="1">
            <a:off x="4830763" y="4533900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6" name="Line 68"/>
          <p:cNvSpPr>
            <a:spLocks noChangeShapeType="1"/>
          </p:cNvSpPr>
          <p:nvPr/>
        </p:nvSpPr>
        <p:spPr bwMode="auto">
          <a:xfrm flipH="1">
            <a:off x="4826000" y="3929064"/>
            <a:ext cx="0" cy="1793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0857" name="Group 69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3238" name="Line 70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39" name="Line 71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8" name="Group 75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3244" name="Line 76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5" name="Line 77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9" name="Group 78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63247" name="Line 7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8" name="Line 8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60" name="Group 8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77"/>
            <a:chExt cx="5568" cy="288"/>
          </a:xfrm>
        </p:grpSpPr>
        <p:sp>
          <p:nvSpPr>
            <p:cNvPr id="263250" name="Rectangle 82" descr="羊皮纸"/>
            <p:cNvSpPr>
              <a:spLocks noChangeArrowheads="1"/>
            </p:cNvSpPr>
            <p:nvPr/>
          </p:nvSpPr>
          <p:spPr bwMode="auto">
            <a:xfrm>
              <a:off x="240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1" name="Line 83"/>
            <p:cNvSpPr>
              <a:spLocks noChangeShapeType="1"/>
            </p:cNvSpPr>
            <p:nvPr/>
          </p:nvSpPr>
          <p:spPr bwMode="auto">
            <a:xfrm>
              <a:off x="48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2" name="Line 84"/>
            <p:cNvSpPr>
              <a:spLocks noChangeShapeType="1"/>
            </p:cNvSpPr>
            <p:nvPr/>
          </p:nvSpPr>
          <p:spPr bwMode="auto">
            <a:xfrm>
              <a:off x="105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3" name="Rectangle 85" descr="羊皮纸"/>
            <p:cNvSpPr>
              <a:spLocks noChangeArrowheads="1"/>
            </p:cNvSpPr>
            <p:nvPr/>
          </p:nvSpPr>
          <p:spPr bwMode="auto">
            <a:xfrm>
              <a:off x="124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4" name="Line 86"/>
            <p:cNvSpPr>
              <a:spLocks noChangeShapeType="1"/>
            </p:cNvSpPr>
            <p:nvPr/>
          </p:nvSpPr>
          <p:spPr bwMode="auto">
            <a:xfrm>
              <a:off x="163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5" name="Rectangle 87" descr="羊皮纸"/>
            <p:cNvSpPr>
              <a:spLocks noChangeArrowheads="1"/>
            </p:cNvSpPr>
            <p:nvPr/>
          </p:nvSpPr>
          <p:spPr bwMode="auto">
            <a:xfrm>
              <a:off x="297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6" name="Line 88"/>
            <p:cNvSpPr>
              <a:spLocks noChangeShapeType="1"/>
            </p:cNvSpPr>
            <p:nvPr/>
          </p:nvSpPr>
          <p:spPr bwMode="auto">
            <a:xfrm>
              <a:off x="220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7" name="Rectangle 89" descr="羊皮纸"/>
            <p:cNvSpPr>
              <a:spLocks noChangeArrowheads="1"/>
            </p:cNvSpPr>
            <p:nvPr/>
          </p:nvSpPr>
          <p:spPr bwMode="auto">
            <a:xfrm>
              <a:off x="470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8" name="Rectangle 90" descr="羊皮纸"/>
            <p:cNvSpPr>
              <a:spLocks noChangeArrowheads="1"/>
            </p:cNvSpPr>
            <p:nvPr/>
          </p:nvSpPr>
          <p:spPr bwMode="auto">
            <a:xfrm>
              <a:off x="528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9" name="Line 91"/>
            <p:cNvSpPr>
              <a:spLocks noChangeShapeType="1"/>
            </p:cNvSpPr>
            <p:nvPr/>
          </p:nvSpPr>
          <p:spPr bwMode="auto">
            <a:xfrm>
              <a:off x="2784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0" name="Rectangle 92" descr="羊皮纸"/>
            <p:cNvSpPr>
              <a:spLocks noChangeArrowheads="1"/>
            </p:cNvSpPr>
            <p:nvPr/>
          </p:nvSpPr>
          <p:spPr bwMode="auto">
            <a:xfrm>
              <a:off x="182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1" name="Line 93"/>
            <p:cNvSpPr>
              <a:spLocks noChangeShapeType="1"/>
            </p:cNvSpPr>
            <p:nvPr/>
          </p:nvSpPr>
          <p:spPr bwMode="auto">
            <a:xfrm>
              <a:off x="336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2" name="Rectangle 94" descr="羊皮纸"/>
            <p:cNvSpPr>
              <a:spLocks noChangeArrowheads="1"/>
            </p:cNvSpPr>
            <p:nvPr/>
          </p:nvSpPr>
          <p:spPr bwMode="auto">
            <a:xfrm>
              <a:off x="355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3" name="Line 95"/>
            <p:cNvSpPr>
              <a:spLocks noChangeShapeType="1"/>
            </p:cNvSpPr>
            <p:nvPr/>
          </p:nvSpPr>
          <p:spPr bwMode="auto">
            <a:xfrm>
              <a:off x="393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4" name="Rectangle 96" descr="羊皮纸"/>
            <p:cNvSpPr>
              <a:spLocks noChangeArrowheads="1"/>
            </p:cNvSpPr>
            <p:nvPr/>
          </p:nvSpPr>
          <p:spPr bwMode="auto">
            <a:xfrm>
              <a:off x="9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5" name="Line 97"/>
            <p:cNvSpPr>
              <a:spLocks noChangeShapeType="1"/>
            </p:cNvSpPr>
            <p:nvPr/>
          </p:nvSpPr>
          <p:spPr bwMode="auto">
            <a:xfrm>
              <a:off x="451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6" name="Rectangle 98" descr="羊皮纸"/>
            <p:cNvSpPr>
              <a:spLocks noChangeArrowheads="1"/>
            </p:cNvSpPr>
            <p:nvPr/>
          </p:nvSpPr>
          <p:spPr bwMode="auto">
            <a:xfrm>
              <a:off x="67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7" name="Line 99"/>
            <p:cNvSpPr>
              <a:spLocks noChangeShapeType="1"/>
            </p:cNvSpPr>
            <p:nvPr/>
          </p:nvSpPr>
          <p:spPr bwMode="auto">
            <a:xfrm>
              <a:off x="508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8" name="Rectangle 100" descr="羊皮纸"/>
            <p:cNvSpPr>
              <a:spLocks noChangeArrowheads="1"/>
            </p:cNvSpPr>
            <p:nvPr/>
          </p:nvSpPr>
          <p:spPr bwMode="auto">
            <a:xfrm>
              <a:off x="412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0861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2"/>
            <a:chExt cx="5568" cy="288"/>
          </a:xfrm>
        </p:grpSpPr>
        <p:sp>
          <p:nvSpPr>
            <p:cNvPr id="263270" name="Rectangle 102" descr="羊皮纸"/>
            <p:cNvSpPr>
              <a:spLocks noChangeArrowheads="1"/>
            </p:cNvSpPr>
            <p:nvPr/>
          </p:nvSpPr>
          <p:spPr bwMode="auto">
            <a:xfrm>
              <a:off x="297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1" name="Line 103"/>
            <p:cNvSpPr>
              <a:spLocks noChangeShapeType="1"/>
            </p:cNvSpPr>
            <p:nvPr/>
          </p:nvSpPr>
          <p:spPr bwMode="auto">
            <a:xfrm>
              <a:off x="48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2" name="Rectangle 104" descr="羊皮纸"/>
            <p:cNvSpPr>
              <a:spLocks noChangeArrowheads="1"/>
            </p:cNvSpPr>
            <p:nvPr/>
          </p:nvSpPr>
          <p:spPr bwMode="auto">
            <a:xfrm>
              <a:off x="528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3" name="Line 105"/>
            <p:cNvSpPr>
              <a:spLocks noChangeShapeType="1"/>
            </p:cNvSpPr>
            <p:nvPr/>
          </p:nvSpPr>
          <p:spPr bwMode="auto">
            <a:xfrm>
              <a:off x="105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4" name="Rectangle 106" descr="羊皮纸"/>
            <p:cNvSpPr>
              <a:spLocks noChangeArrowheads="1"/>
            </p:cNvSpPr>
            <p:nvPr/>
          </p:nvSpPr>
          <p:spPr bwMode="auto">
            <a:xfrm>
              <a:off x="240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5" name="Line 107"/>
            <p:cNvSpPr>
              <a:spLocks noChangeShapeType="1"/>
            </p:cNvSpPr>
            <p:nvPr/>
          </p:nvSpPr>
          <p:spPr bwMode="auto">
            <a:xfrm>
              <a:off x="163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6" name="Rectangle 108" descr="羊皮纸"/>
            <p:cNvSpPr>
              <a:spLocks noChangeArrowheads="1"/>
            </p:cNvSpPr>
            <p:nvPr/>
          </p:nvSpPr>
          <p:spPr bwMode="auto">
            <a:xfrm>
              <a:off x="9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7" name="Line 109"/>
            <p:cNvSpPr>
              <a:spLocks noChangeShapeType="1"/>
            </p:cNvSpPr>
            <p:nvPr/>
          </p:nvSpPr>
          <p:spPr bwMode="auto">
            <a:xfrm>
              <a:off x="220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8" name="Rectangle 110" descr="羊皮纸"/>
            <p:cNvSpPr>
              <a:spLocks noChangeArrowheads="1"/>
            </p:cNvSpPr>
            <p:nvPr/>
          </p:nvSpPr>
          <p:spPr bwMode="auto">
            <a:xfrm>
              <a:off x="124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9" name="Line 111"/>
            <p:cNvSpPr>
              <a:spLocks noChangeShapeType="1"/>
            </p:cNvSpPr>
            <p:nvPr/>
          </p:nvSpPr>
          <p:spPr bwMode="auto">
            <a:xfrm>
              <a:off x="2784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0" name="Rectangle 112" descr="羊皮纸"/>
            <p:cNvSpPr>
              <a:spLocks noChangeArrowheads="1"/>
            </p:cNvSpPr>
            <p:nvPr/>
          </p:nvSpPr>
          <p:spPr bwMode="auto">
            <a:xfrm>
              <a:off x="470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1" name="Line 113"/>
            <p:cNvSpPr>
              <a:spLocks noChangeShapeType="1"/>
            </p:cNvSpPr>
            <p:nvPr/>
          </p:nvSpPr>
          <p:spPr bwMode="auto">
            <a:xfrm>
              <a:off x="336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2" name="Rectangle 114" descr="羊皮纸"/>
            <p:cNvSpPr>
              <a:spLocks noChangeArrowheads="1"/>
            </p:cNvSpPr>
            <p:nvPr/>
          </p:nvSpPr>
          <p:spPr bwMode="auto">
            <a:xfrm>
              <a:off x="182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3" name="Line 115"/>
            <p:cNvSpPr>
              <a:spLocks noChangeShapeType="1"/>
            </p:cNvSpPr>
            <p:nvPr/>
          </p:nvSpPr>
          <p:spPr bwMode="auto">
            <a:xfrm>
              <a:off x="393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4" name="Rectangle 116" descr="羊皮纸"/>
            <p:cNvSpPr>
              <a:spLocks noChangeArrowheads="1"/>
            </p:cNvSpPr>
            <p:nvPr/>
          </p:nvSpPr>
          <p:spPr bwMode="auto">
            <a:xfrm>
              <a:off x="67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5" name="Line 117"/>
            <p:cNvSpPr>
              <a:spLocks noChangeShapeType="1"/>
            </p:cNvSpPr>
            <p:nvPr/>
          </p:nvSpPr>
          <p:spPr bwMode="auto">
            <a:xfrm>
              <a:off x="451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6" name="Rectangle 118" descr="羊皮纸"/>
            <p:cNvSpPr>
              <a:spLocks noChangeArrowheads="1"/>
            </p:cNvSpPr>
            <p:nvPr/>
          </p:nvSpPr>
          <p:spPr bwMode="auto">
            <a:xfrm>
              <a:off x="355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7" name="Line 119"/>
            <p:cNvSpPr>
              <a:spLocks noChangeShapeType="1"/>
            </p:cNvSpPr>
            <p:nvPr/>
          </p:nvSpPr>
          <p:spPr bwMode="auto">
            <a:xfrm>
              <a:off x="508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8" name="Rectangle 120" descr="羊皮纸"/>
            <p:cNvSpPr>
              <a:spLocks noChangeArrowheads="1"/>
            </p:cNvSpPr>
            <p:nvPr/>
          </p:nvSpPr>
          <p:spPr bwMode="auto">
            <a:xfrm>
              <a:off x="412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3289" name="Rectangle 121"/>
          <p:cNvSpPr>
            <a:spLocks noChangeArrowheads="1"/>
          </p:cNvSpPr>
          <p:nvPr/>
        </p:nvSpPr>
        <p:spPr bwMode="auto">
          <a:xfrm>
            <a:off x="1128274" y="11343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3291" name="Line 123"/>
          <p:cNvSpPr>
            <a:spLocks noChangeShapeType="1"/>
          </p:cNvSpPr>
          <p:nvPr/>
        </p:nvSpPr>
        <p:spPr bwMode="auto">
          <a:xfrm flipH="1">
            <a:off x="4838700" y="3330575"/>
            <a:ext cx="0" cy="17938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99" name="Line 131"/>
          <p:cNvSpPr>
            <a:spLocks noChangeShapeType="1"/>
          </p:cNvSpPr>
          <p:nvPr/>
        </p:nvSpPr>
        <p:spPr bwMode="auto">
          <a:xfrm>
            <a:off x="5735638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0" name="Line 132"/>
          <p:cNvSpPr>
            <a:spLocks noChangeShapeType="1"/>
          </p:cNvSpPr>
          <p:nvPr/>
        </p:nvSpPr>
        <p:spPr bwMode="auto">
          <a:xfrm>
            <a:off x="65532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1" name="Line 133"/>
          <p:cNvSpPr>
            <a:spLocks noChangeShapeType="1"/>
          </p:cNvSpPr>
          <p:nvPr/>
        </p:nvSpPr>
        <p:spPr bwMode="auto">
          <a:xfrm>
            <a:off x="73787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2" name="Line 134"/>
          <p:cNvSpPr>
            <a:spLocks noChangeShapeType="1"/>
          </p:cNvSpPr>
          <p:nvPr/>
        </p:nvSpPr>
        <p:spPr bwMode="auto">
          <a:xfrm>
            <a:off x="822166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第三趟分配（按最高位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1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1859" name="Text Box 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4201" name="Rectangle 9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2" name="Rectangle 10" descr="羊皮纸"/>
          <p:cNvSpPr>
            <a:spLocks noChangeArrowheads="1"/>
          </p:cNvSpPr>
          <p:nvPr/>
        </p:nvSpPr>
        <p:spPr bwMode="auto">
          <a:xfrm>
            <a:off x="45831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5" name="Rectangle 13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8" name="Rectangle 16" descr="羊皮纸"/>
          <p:cNvSpPr>
            <a:spLocks noChangeArrowheads="1"/>
          </p:cNvSpPr>
          <p:nvPr/>
        </p:nvSpPr>
        <p:spPr bwMode="auto">
          <a:xfrm>
            <a:off x="70707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9" name="Rectangle 17" descr="羊皮纸"/>
          <p:cNvSpPr>
            <a:spLocks noChangeArrowheads="1"/>
          </p:cNvSpPr>
          <p:nvPr/>
        </p:nvSpPr>
        <p:spPr bwMode="auto">
          <a:xfrm>
            <a:off x="7070725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1" name="Text Box 19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2" name="Text Box 20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第三趟收集</a:t>
            </a:r>
          </a:p>
        </p:txBody>
      </p:sp>
      <p:sp>
        <p:nvSpPr>
          <p:cNvPr id="264213" name="Line 21"/>
          <p:cNvSpPr>
            <a:spLocks noChangeShapeType="1"/>
          </p:cNvSpPr>
          <p:nvPr/>
        </p:nvSpPr>
        <p:spPr bwMode="auto">
          <a:xfrm rot="10800000">
            <a:off x="7381875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4" name="Line 22"/>
          <p:cNvSpPr>
            <a:spLocks noChangeShapeType="1"/>
          </p:cNvSpPr>
          <p:nvPr/>
        </p:nvSpPr>
        <p:spPr bwMode="auto">
          <a:xfrm flipH="1">
            <a:off x="7369175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5" name="Line 23"/>
          <p:cNvSpPr>
            <a:spLocks noChangeShapeType="1"/>
          </p:cNvSpPr>
          <p:nvPr/>
        </p:nvSpPr>
        <p:spPr bwMode="auto">
          <a:xfrm flipH="1">
            <a:off x="7381875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1870" name="Group 30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4223" name="Line 31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4" name="Line 32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1" name="Group 33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4226" name="Line 34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7" name="Line 35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2" name="Group 36"/>
          <p:cNvGrpSpPr>
            <a:grpSpLocks/>
          </p:cNvGrpSpPr>
          <p:nvPr/>
        </p:nvGrpSpPr>
        <p:grpSpPr bwMode="auto">
          <a:xfrm>
            <a:off x="4897439" y="2865438"/>
            <a:ext cx="9525" cy="1827212"/>
            <a:chOff x="2584" y="1775"/>
            <a:chExt cx="6" cy="1151"/>
          </a:xfrm>
        </p:grpSpPr>
        <p:sp>
          <p:nvSpPr>
            <p:cNvPr id="264229" name="Line 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30" name="Line 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271" name="Rectangle 79"/>
          <p:cNvSpPr>
            <a:spLocks noChangeArrowheads="1"/>
          </p:cNvSpPr>
          <p:nvPr/>
        </p:nvSpPr>
        <p:spPr bwMode="auto">
          <a:xfrm>
            <a:off x="1196976" y="4764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21874" name="Group 12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61"/>
            <a:chExt cx="5568" cy="288"/>
          </a:xfrm>
        </p:grpSpPr>
        <p:sp>
          <p:nvSpPr>
            <p:cNvPr id="264274" name="Rectangle 82" descr="羊皮纸"/>
            <p:cNvSpPr>
              <a:spLocks noChangeArrowheads="1"/>
            </p:cNvSpPr>
            <p:nvPr/>
          </p:nvSpPr>
          <p:spPr bwMode="auto">
            <a:xfrm>
              <a:off x="124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5" name="Line 83"/>
            <p:cNvSpPr>
              <a:spLocks noChangeShapeType="1"/>
            </p:cNvSpPr>
            <p:nvPr/>
          </p:nvSpPr>
          <p:spPr bwMode="auto">
            <a:xfrm>
              <a:off x="48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6" name="Line 84"/>
            <p:cNvSpPr>
              <a:spLocks noChangeShapeType="1"/>
            </p:cNvSpPr>
            <p:nvPr/>
          </p:nvSpPr>
          <p:spPr bwMode="auto">
            <a:xfrm>
              <a:off x="105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7" name="Rectangle 85" descr="羊皮纸"/>
            <p:cNvSpPr>
              <a:spLocks noChangeArrowheads="1"/>
            </p:cNvSpPr>
            <p:nvPr/>
          </p:nvSpPr>
          <p:spPr bwMode="auto">
            <a:xfrm>
              <a:off x="240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8" name="Line 86"/>
            <p:cNvSpPr>
              <a:spLocks noChangeShapeType="1"/>
            </p:cNvSpPr>
            <p:nvPr/>
          </p:nvSpPr>
          <p:spPr bwMode="auto">
            <a:xfrm>
              <a:off x="163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9" name="Rectangle 87" descr="羊皮纸"/>
            <p:cNvSpPr>
              <a:spLocks noChangeArrowheads="1"/>
            </p:cNvSpPr>
            <p:nvPr/>
          </p:nvSpPr>
          <p:spPr bwMode="auto">
            <a:xfrm>
              <a:off x="470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0" name="Line 88"/>
            <p:cNvSpPr>
              <a:spLocks noChangeShapeType="1"/>
            </p:cNvSpPr>
            <p:nvPr/>
          </p:nvSpPr>
          <p:spPr bwMode="auto">
            <a:xfrm>
              <a:off x="220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1" name="Rectangle 89" descr="羊皮纸"/>
            <p:cNvSpPr>
              <a:spLocks noChangeArrowheads="1"/>
            </p:cNvSpPr>
            <p:nvPr/>
          </p:nvSpPr>
          <p:spPr bwMode="auto">
            <a:xfrm>
              <a:off x="355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2" name="Rectangle 90" descr="羊皮纸"/>
            <p:cNvSpPr>
              <a:spLocks noChangeArrowheads="1"/>
            </p:cNvSpPr>
            <p:nvPr/>
          </p:nvSpPr>
          <p:spPr bwMode="auto">
            <a:xfrm>
              <a:off x="412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3" name="Line 91"/>
            <p:cNvSpPr>
              <a:spLocks noChangeShapeType="1"/>
            </p:cNvSpPr>
            <p:nvPr/>
          </p:nvSpPr>
          <p:spPr bwMode="auto">
            <a:xfrm>
              <a:off x="2784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4" name="Rectangle 92" descr="羊皮纸"/>
            <p:cNvSpPr>
              <a:spLocks noChangeArrowheads="1"/>
            </p:cNvSpPr>
            <p:nvPr/>
          </p:nvSpPr>
          <p:spPr bwMode="auto">
            <a:xfrm>
              <a:off x="9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5" name="Line 93"/>
            <p:cNvSpPr>
              <a:spLocks noChangeShapeType="1"/>
            </p:cNvSpPr>
            <p:nvPr/>
          </p:nvSpPr>
          <p:spPr bwMode="auto">
            <a:xfrm>
              <a:off x="336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6" name="Rectangle 94" descr="羊皮纸"/>
            <p:cNvSpPr>
              <a:spLocks noChangeArrowheads="1"/>
            </p:cNvSpPr>
            <p:nvPr/>
          </p:nvSpPr>
          <p:spPr bwMode="auto">
            <a:xfrm>
              <a:off x="182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7" name="Line 95"/>
            <p:cNvSpPr>
              <a:spLocks noChangeShapeType="1"/>
            </p:cNvSpPr>
            <p:nvPr/>
          </p:nvSpPr>
          <p:spPr bwMode="auto">
            <a:xfrm>
              <a:off x="393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8" name="Rectangle 96" descr="羊皮纸"/>
            <p:cNvSpPr>
              <a:spLocks noChangeArrowheads="1"/>
            </p:cNvSpPr>
            <p:nvPr/>
          </p:nvSpPr>
          <p:spPr bwMode="auto">
            <a:xfrm>
              <a:off x="297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9" name="Line 97"/>
            <p:cNvSpPr>
              <a:spLocks noChangeShapeType="1"/>
            </p:cNvSpPr>
            <p:nvPr/>
          </p:nvSpPr>
          <p:spPr bwMode="auto">
            <a:xfrm>
              <a:off x="451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0" name="Rectangle 98" descr="羊皮纸"/>
            <p:cNvSpPr>
              <a:spLocks noChangeArrowheads="1"/>
            </p:cNvSpPr>
            <p:nvPr/>
          </p:nvSpPr>
          <p:spPr bwMode="auto">
            <a:xfrm>
              <a:off x="528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1" name="Line 99"/>
            <p:cNvSpPr>
              <a:spLocks noChangeShapeType="1"/>
            </p:cNvSpPr>
            <p:nvPr/>
          </p:nvSpPr>
          <p:spPr bwMode="auto">
            <a:xfrm>
              <a:off x="508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2" name="Rectangle 100" descr="羊皮纸"/>
            <p:cNvSpPr>
              <a:spLocks noChangeArrowheads="1"/>
            </p:cNvSpPr>
            <p:nvPr/>
          </p:nvSpPr>
          <p:spPr bwMode="auto">
            <a:xfrm>
              <a:off x="67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1875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8"/>
            <a:chExt cx="5568" cy="288"/>
          </a:xfrm>
        </p:grpSpPr>
        <p:sp>
          <p:nvSpPr>
            <p:cNvPr id="264294" name="Rectangle 102" descr="羊皮纸"/>
            <p:cNvSpPr>
              <a:spLocks noChangeArrowheads="1"/>
            </p:cNvSpPr>
            <p:nvPr/>
          </p:nvSpPr>
          <p:spPr bwMode="auto">
            <a:xfrm>
              <a:off x="240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5" name="Line 103"/>
            <p:cNvSpPr>
              <a:spLocks noChangeShapeType="1"/>
            </p:cNvSpPr>
            <p:nvPr/>
          </p:nvSpPr>
          <p:spPr bwMode="auto">
            <a:xfrm>
              <a:off x="48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6" name="Rectangle 104" descr="羊皮纸"/>
            <p:cNvSpPr>
              <a:spLocks noChangeArrowheads="1"/>
            </p:cNvSpPr>
            <p:nvPr/>
          </p:nvSpPr>
          <p:spPr bwMode="auto">
            <a:xfrm>
              <a:off x="470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7" name="Line 105"/>
            <p:cNvSpPr>
              <a:spLocks noChangeShapeType="1"/>
            </p:cNvSpPr>
            <p:nvPr/>
          </p:nvSpPr>
          <p:spPr bwMode="auto">
            <a:xfrm>
              <a:off x="105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8" name="Rectangle 106" descr="羊皮纸"/>
            <p:cNvSpPr>
              <a:spLocks noChangeArrowheads="1"/>
            </p:cNvSpPr>
            <p:nvPr/>
          </p:nvSpPr>
          <p:spPr bwMode="auto">
            <a:xfrm>
              <a:off x="528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9" name="Line 107"/>
            <p:cNvSpPr>
              <a:spLocks noChangeShapeType="1"/>
            </p:cNvSpPr>
            <p:nvPr/>
          </p:nvSpPr>
          <p:spPr bwMode="auto">
            <a:xfrm>
              <a:off x="163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0" name="Rectangle 108" descr="羊皮纸"/>
            <p:cNvSpPr>
              <a:spLocks noChangeArrowheads="1"/>
            </p:cNvSpPr>
            <p:nvPr/>
          </p:nvSpPr>
          <p:spPr bwMode="auto">
            <a:xfrm>
              <a:off x="9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1" name="Line 109"/>
            <p:cNvSpPr>
              <a:spLocks noChangeShapeType="1"/>
            </p:cNvSpPr>
            <p:nvPr/>
          </p:nvSpPr>
          <p:spPr bwMode="auto">
            <a:xfrm>
              <a:off x="220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2" name="Rectangle 110" descr="羊皮纸"/>
            <p:cNvSpPr>
              <a:spLocks noChangeArrowheads="1"/>
            </p:cNvSpPr>
            <p:nvPr/>
          </p:nvSpPr>
          <p:spPr bwMode="auto">
            <a:xfrm>
              <a:off x="297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3" name="Line 111"/>
            <p:cNvSpPr>
              <a:spLocks noChangeShapeType="1"/>
            </p:cNvSpPr>
            <p:nvPr/>
          </p:nvSpPr>
          <p:spPr bwMode="auto">
            <a:xfrm>
              <a:off x="2784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4" name="Rectangle 112" descr="羊皮纸"/>
            <p:cNvSpPr>
              <a:spLocks noChangeArrowheads="1"/>
            </p:cNvSpPr>
            <p:nvPr/>
          </p:nvSpPr>
          <p:spPr bwMode="auto">
            <a:xfrm>
              <a:off x="182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5" name="Line 113"/>
            <p:cNvSpPr>
              <a:spLocks noChangeShapeType="1"/>
            </p:cNvSpPr>
            <p:nvPr/>
          </p:nvSpPr>
          <p:spPr bwMode="auto">
            <a:xfrm>
              <a:off x="336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6" name="Rectangle 114" descr="羊皮纸"/>
            <p:cNvSpPr>
              <a:spLocks noChangeArrowheads="1"/>
            </p:cNvSpPr>
            <p:nvPr/>
          </p:nvSpPr>
          <p:spPr bwMode="auto">
            <a:xfrm>
              <a:off x="67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7" name="Line 115"/>
            <p:cNvSpPr>
              <a:spLocks noChangeShapeType="1"/>
            </p:cNvSpPr>
            <p:nvPr/>
          </p:nvSpPr>
          <p:spPr bwMode="auto">
            <a:xfrm>
              <a:off x="393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8" name="Rectangle 116" descr="羊皮纸"/>
            <p:cNvSpPr>
              <a:spLocks noChangeArrowheads="1"/>
            </p:cNvSpPr>
            <p:nvPr/>
          </p:nvSpPr>
          <p:spPr bwMode="auto">
            <a:xfrm>
              <a:off x="124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9" name="Line 117"/>
            <p:cNvSpPr>
              <a:spLocks noChangeShapeType="1"/>
            </p:cNvSpPr>
            <p:nvPr/>
          </p:nvSpPr>
          <p:spPr bwMode="auto">
            <a:xfrm>
              <a:off x="451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0" name="Rectangle 118" descr="羊皮纸"/>
            <p:cNvSpPr>
              <a:spLocks noChangeArrowheads="1"/>
            </p:cNvSpPr>
            <p:nvPr/>
          </p:nvSpPr>
          <p:spPr bwMode="auto">
            <a:xfrm>
              <a:off x="355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11" name="Line 119"/>
            <p:cNvSpPr>
              <a:spLocks noChangeShapeType="1"/>
            </p:cNvSpPr>
            <p:nvPr/>
          </p:nvSpPr>
          <p:spPr bwMode="auto">
            <a:xfrm>
              <a:off x="508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2" name="Rectangle 120" descr="羊皮纸"/>
            <p:cNvSpPr>
              <a:spLocks noChangeArrowheads="1"/>
            </p:cNvSpPr>
            <p:nvPr/>
          </p:nvSpPr>
          <p:spPr bwMode="auto">
            <a:xfrm>
              <a:off x="412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4314" name="Rectangle 122" descr="羊皮纸"/>
          <p:cNvSpPr>
            <a:spLocks noChangeArrowheads="1"/>
          </p:cNvSpPr>
          <p:nvPr/>
        </p:nvSpPr>
        <p:spPr bwMode="auto">
          <a:xfrm>
            <a:off x="7908925" y="38925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5" name="Rectangle 123" descr="羊皮纸"/>
          <p:cNvSpPr>
            <a:spLocks noChangeArrowheads="1"/>
          </p:cNvSpPr>
          <p:nvPr/>
        </p:nvSpPr>
        <p:spPr bwMode="auto">
          <a:xfrm>
            <a:off x="7908925" y="32067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6" name="Line 124"/>
          <p:cNvSpPr>
            <a:spLocks noChangeShapeType="1"/>
          </p:cNvSpPr>
          <p:nvPr/>
        </p:nvSpPr>
        <p:spPr bwMode="auto">
          <a:xfrm rot="10800000">
            <a:off x="8220075" y="2852738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7" name="Line 125"/>
          <p:cNvSpPr>
            <a:spLocks noChangeShapeType="1"/>
          </p:cNvSpPr>
          <p:nvPr/>
        </p:nvSpPr>
        <p:spPr bwMode="auto">
          <a:xfrm flipH="1">
            <a:off x="8207375" y="4357688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8" name="Line 126"/>
          <p:cNvSpPr>
            <a:spLocks noChangeShapeType="1"/>
          </p:cNvSpPr>
          <p:nvPr/>
        </p:nvSpPr>
        <p:spPr bwMode="auto">
          <a:xfrm flipH="1">
            <a:off x="8220075" y="3636963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9" name="Rectangle 127" descr="羊皮纸"/>
          <p:cNvSpPr>
            <a:spLocks noChangeArrowheads="1"/>
          </p:cNvSpPr>
          <p:nvPr/>
        </p:nvSpPr>
        <p:spPr bwMode="auto">
          <a:xfrm>
            <a:off x="285591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2" name="Group 128"/>
          <p:cNvGrpSpPr>
            <a:grpSpLocks/>
          </p:cNvGrpSpPr>
          <p:nvPr/>
        </p:nvGrpSpPr>
        <p:grpSpPr bwMode="auto">
          <a:xfrm>
            <a:off x="3148014" y="2852738"/>
            <a:ext cx="9525" cy="1827212"/>
            <a:chOff x="2584" y="1775"/>
            <a:chExt cx="6" cy="1151"/>
          </a:xfrm>
        </p:grpSpPr>
        <p:sp>
          <p:nvSpPr>
            <p:cNvPr id="264321" name="Line 12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2" name="Line 13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3" name="Rectangle 131" descr="羊皮纸"/>
          <p:cNvSpPr>
            <a:spLocks noChangeArrowheads="1"/>
          </p:cNvSpPr>
          <p:nvPr/>
        </p:nvSpPr>
        <p:spPr bwMode="auto">
          <a:xfrm>
            <a:off x="541496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4" name="Group 132"/>
          <p:cNvGrpSpPr>
            <a:grpSpLocks/>
          </p:cNvGrpSpPr>
          <p:nvPr/>
        </p:nvGrpSpPr>
        <p:grpSpPr bwMode="auto">
          <a:xfrm>
            <a:off x="5707064" y="2852738"/>
            <a:ext cx="9525" cy="1827212"/>
            <a:chOff x="2584" y="1775"/>
            <a:chExt cx="6" cy="1151"/>
          </a:xfrm>
        </p:grpSpPr>
        <p:sp>
          <p:nvSpPr>
            <p:cNvPr id="264325" name="Line 133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6" name="Line 134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7" name="Rectangle 135" descr="羊皮纸"/>
          <p:cNvSpPr>
            <a:spLocks noChangeArrowheads="1"/>
          </p:cNvSpPr>
          <p:nvPr/>
        </p:nvSpPr>
        <p:spPr bwMode="auto">
          <a:xfrm>
            <a:off x="6245225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6" name="Group 136"/>
          <p:cNvGrpSpPr>
            <a:grpSpLocks/>
          </p:cNvGrpSpPr>
          <p:nvPr/>
        </p:nvGrpSpPr>
        <p:grpSpPr bwMode="auto">
          <a:xfrm>
            <a:off x="6537326" y="2852738"/>
            <a:ext cx="9525" cy="1827212"/>
            <a:chOff x="2584" y="1775"/>
            <a:chExt cx="6" cy="1151"/>
          </a:xfrm>
        </p:grpSpPr>
        <p:sp>
          <p:nvSpPr>
            <p:cNvPr id="264329" name="Line 1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30" name="Line 1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39" name="Line 147"/>
          <p:cNvSpPr>
            <a:spLocks noChangeShapeType="1"/>
          </p:cNvSpPr>
          <p:nvPr/>
        </p:nvSpPr>
        <p:spPr bwMode="auto">
          <a:xfrm>
            <a:off x="9120188" y="29130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40" name="Line 148"/>
          <p:cNvSpPr>
            <a:spLocks noChangeShapeType="1"/>
          </p:cNvSpPr>
          <p:nvPr/>
        </p:nvSpPr>
        <p:spPr bwMode="auto">
          <a:xfrm>
            <a:off x="235108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链式基数排序算法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2890" name="Rectangle 13"/>
          <p:cNvSpPr>
            <a:spLocks noChangeArrowheads="1"/>
          </p:cNvSpPr>
          <p:nvPr/>
        </p:nvSpPr>
        <p:spPr bwMode="auto">
          <a:xfrm>
            <a:off x="1992313" y="1341438"/>
            <a:ext cx="842486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#include "staticList.h"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静态链表头文件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const int radix = 10;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基数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void Sort (StaticlinkList&lt;T&gt;&amp; L, int d)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int rear[radix], front[radix];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队尾与队头指针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int i, j, k, last, current, n = L.Length();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for (i = 0; i &lt; n; i++) L[i].link = i+1;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L[n].link = 0;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初始化，循环链表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current = 1;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取表元素计数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for (i = d; i &gt;= 1; i--) {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按排序码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key[i]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分配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for (j = 0; j &lt; radix; j++) front[j] = 0;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初始化空队列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1992314" y="1268414"/>
            <a:ext cx="84359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(current != 0) {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k = getDigit (L[current], i);  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取当前检测元素的第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个排序码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== 0) front[k] = current;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				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个队列空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该元素为队头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else L[rear[k]].link = current;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不空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尾链接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rear[k] = current;		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该元素成为新的队尾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current = L[current].link;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检测下一个元素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j = 0;			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依次从各队列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并拉链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(front[j] == 0) j++;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跳过空队列</a:t>
            </a:r>
          </a:p>
        </p:txBody>
      </p:sp>
      <p:sp>
        <p:nvSpPr>
          <p:cNvPr id="259077" name="Rectangle 5"/>
          <p:cNvSpPr>
            <a:spLocks noChangeArrowheads="1"/>
          </p:cNvSpPr>
          <p:nvPr/>
        </p:nvSpPr>
        <p:spPr bwMode="auto">
          <a:xfrm>
            <a:off x="1196976" y="41821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919288" y="1268413"/>
            <a:ext cx="82296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L[0].link = current = front[j];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新链表的链头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rear[j];	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非空队列链尾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for (k = j+1; k &lt; radix; k++)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连接其余队列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!= 0) {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队列非空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L[last].link = front[k]; 	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	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前一非空队列队尾链接到第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rear[k]; 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L[last].link = 0;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新链表表尾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下一趟分配与收集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0103" name="Rectangle 7"/>
          <p:cNvSpPr>
            <a:spLocks noChangeArrowheads="1"/>
          </p:cNvSpPr>
          <p:nvPr/>
        </p:nvSpPr>
        <p:spPr bwMode="auto">
          <a:xfrm>
            <a:off x="1202182" y="36513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1704281" y="1268760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1631504" y="4221088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zh-CN" altLang="en-US" sz="2600" dirty="0">
                <a:latin typeface="Times New Roman" panose="02020603050405020304" pitchFamily="18" charset="0"/>
              </a:rPr>
              <a:t>增加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n+2radix</a:t>
            </a:r>
            <a:r>
              <a:rPr lang="zh-CN" altLang="en-US" sz="2600" dirty="0">
                <a:latin typeface="Times New Roman" panose="02020603050405020304" pitchFamily="18" charset="0"/>
              </a:rPr>
              <a:t>个附加链接指针，即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</a:p>
        </p:txBody>
      </p: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2136082" y="1772816"/>
            <a:ext cx="8784454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若每个排序码有 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位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需要重复执行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趟“分配”与“收集”。每趟对</a:t>
            </a:r>
            <a:r>
              <a:rPr lang="en-US" altLang="zh-CN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个元素进行“分配”，对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个队列进行“收集”。总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O(d(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))</a:t>
            </a:r>
            <a:r>
              <a:rPr lang="zh-CN" altLang="en-US" sz="2600" dirty="0">
                <a:latin typeface="Times New Roman" panose="02020603050405020304" pitchFamily="18" charset="0"/>
              </a:rPr>
              <a:t>或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O( </a:t>
            </a:r>
            <a:r>
              <a:rPr lang="en-US" altLang="zh-CN" sz="24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d×n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若基数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相同，对于元素个数较多而排序码位数较少的情况，使用链式基数排序较好。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1199456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基数排序算法分析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24" name="Group 708"/>
          <p:cNvGraphicFramePr>
            <a:graphicFrameLocks noGrp="1"/>
          </p:cNvGraphicFramePr>
          <p:nvPr/>
        </p:nvGraphicFramePr>
        <p:xfrm>
          <a:off x="1703389" y="1557339"/>
          <a:ext cx="8713787" cy="4391029"/>
        </p:xfrm>
        <a:graphic>
          <a:graphicData uri="http://schemas.openxmlformats.org/drawingml/2006/table">
            <a:tbl>
              <a:tblPr/>
              <a:tblGrid>
                <a:gridCol w="1512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992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排序分类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排序名称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时间复杂度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辅助空间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稳定性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平均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最差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简单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排序方法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直接插入排序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起泡排序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直接选择排序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高效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排序方法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快速排序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堆排序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归并排序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95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其他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希尔排序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由增量序列确定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4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基数排序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O(d(n+radix))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5313363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9.7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内部排序方法的比较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422" y="188640"/>
            <a:ext cx="7793037" cy="64807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时间复杂度对比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079025"/>
            <a:ext cx="8302160" cy="505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91545" y="6235800"/>
            <a:ext cx="8476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</a:rPr>
              <a:t>n: 数据规模；k: “桶”的个数；In-place: 占用常数内存，不占用额外内存；Out-place: 占用额外内存</a:t>
            </a:r>
          </a:p>
        </p:txBody>
      </p:sp>
    </p:spTree>
    <p:extLst>
      <p:ext uri="{BB962C8B-B14F-4D97-AF65-F5344CB8AC3E}">
        <p14:creationId xmlns:p14="http://schemas.microsoft.com/office/powerpoint/2010/main" val="14010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4"/>
          <p:cNvSpPr>
            <a:spLocks noChangeArrowheads="1"/>
          </p:cNvSpPr>
          <p:nvPr/>
        </p:nvSpPr>
        <p:spPr bwMode="auto">
          <a:xfrm>
            <a:off x="1199456" y="1340892"/>
            <a:ext cx="10585176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基于比较的排序</a:t>
            </a:r>
            <a:r>
              <a:rPr lang="zh-CN" altLang="en-US" sz="2600" dirty="0">
                <a:latin typeface="Times New Roman" panose="02020603050405020304" pitchFamily="18" charset="0"/>
              </a:rPr>
              <a:t>算法的平均时间代价在</a:t>
            </a:r>
            <a:r>
              <a:rPr lang="en-US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楷体_GB2312" pitchFamily="49" charset="-122"/>
              </a:rPr>
              <a:t>到</a:t>
            </a:r>
            <a:r>
              <a:rPr lang="el-GR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之间。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基于比较的排序算法的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下限</a:t>
            </a:r>
            <a:r>
              <a:rPr lang="zh-CN" altLang="en-US" sz="2600" dirty="0">
                <a:latin typeface="Times New Roman" panose="02020603050405020304" pitchFamily="18" charset="0"/>
              </a:rPr>
              <a:t>为多少？是否有效率更高的算法？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en-US" altLang="zh-CN" sz="12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以下分析中，引入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</a:t>
            </a:r>
            <a:r>
              <a:rPr lang="zh-CN" altLang="en-US" sz="2600" dirty="0">
                <a:latin typeface="Times New Roman" panose="02020603050405020304" pitchFamily="18" charset="0"/>
              </a:rPr>
              <a:t>描述基于比较的排序算法的实现过程：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判定树的最大深度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就是排序算法在最坏情况下需要的最大比较次数；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判定树的最小深度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就是最好情况下需要的最小比较次数。</a:t>
            </a:r>
          </a:p>
        </p:txBody>
      </p:sp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1271464" y="1052514"/>
            <a:ext cx="10153376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(Sorting)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就是将一个数据元素的任意序列，重新排列成一个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按排序码有序</a:t>
            </a:r>
            <a:r>
              <a:rPr lang="zh-CN" altLang="en-US" sz="2600" dirty="0">
                <a:latin typeface="Times New Roman" panose="02020603050405020304" pitchFamily="18" charset="0"/>
              </a:rPr>
              <a:t>的序列的操作过程。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1619534" y="2060848"/>
            <a:ext cx="9840912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给定含有</a:t>
            </a:r>
            <a:r>
              <a:rPr lang="en-US" altLang="en-US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个数据元素的序列为 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R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    相应的排序码为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K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排序的目的：确定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</a:rPr>
              <a:t>n-1</a:t>
            </a:r>
            <a:r>
              <a:rPr lang="zh-CN" altLang="en-US" sz="2600" dirty="0">
                <a:latin typeface="Times New Roman" panose="02020603050405020304" pitchFamily="18" charset="0"/>
              </a:rPr>
              <a:t>的一种排列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600" dirty="0">
                <a:latin typeface="Times New Roman" panose="02020603050405020304" pitchFamily="18" charset="0"/>
              </a:rPr>
              <a:t>, 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en-US" sz="2600" dirty="0">
                <a:latin typeface="Times New Roman" panose="02020603050405020304" pitchFamily="18" charset="0"/>
              </a:rPr>
              <a:t>…, 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600" dirty="0">
                <a:latin typeface="Times New Roman" panose="02020603050405020304" pitchFamily="18" charset="0"/>
              </a:rPr>
              <a:t>，使得对应数据元素按排序码有序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CC0066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形成新的有序序列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</a:rPr>
              <a:t>, …,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 </a:t>
            </a:r>
            <a:r>
              <a:rPr lang="zh-CN" altLang="en-US" sz="2400" dirty="0">
                <a:latin typeface="Times New Roman" panose="02020603050405020304" pitchFamily="18" charset="0"/>
              </a:rPr>
              <a:t>相应排序码为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en-US" sz="2400" dirty="0">
                <a:latin typeface="Times New Roman" panose="02020603050405020304" pitchFamily="18" charset="0"/>
              </a:rPr>
              <a:t> }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排序码的顺序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 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非递减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楷体_GB2312" pitchFamily="49" charset="-122"/>
              </a:rPr>
              <a:t>    或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 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非递增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white">
          <a:xfrm>
            <a:off x="839416" y="91493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/>
          <p:cNvSpPr>
            <a:spLocks noChangeArrowheads="1"/>
          </p:cNvSpPr>
          <p:nvPr/>
        </p:nvSpPr>
        <p:spPr bwMode="auto">
          <a:xfrm>
            <a:off x="1990726" y="1052513"/>
            <a:ext cx="7993063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一个</a:t>
            </a:r>
            <a:r>
              <a:rPr lang="en-US" altLang="zh-CN" sz="2600">
                <a:latin typeface="Times New Roman" panose="02020603050405020304" pitchFamily="18" charset="0"/>
              </a:rPr>
              <a:t>n</a:t>
            </a:r>
            <a:r>
              <a:rPr lang="zh-CN" altLang="en-US" sz="2600">
                <a:latin typeface="Times New Roman" panose="02020603050405020304" pitchFamily="18" charset="0"/>
              </a:rPr>
              <a:t>个元素的序列可能有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种排列方式，对应的描述排序过程的判定树应该有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个有效叶结点。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例如，描述三个元素</a:t>
            </a:r>
            <a:r>
              <a:rPr lang="en-US" altLang="zh-CN" sz="2600">
                <a:latin typeface="Times New Roman" panose="02020603050405020304" pitchFamily="18" charset="0"/>
              </a:rPr>
              <a:t>a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c</a:t>
            </a:r>
            <a:r>
              <a:rPr lang="zh-CN" altLang="en-US" sz="2600">
                <a:latin typeface="Times New Roman" panose="02020603050405020304" pitchFamily="18" charset="0"/>
              </a:rPr>
              <a:t>进行排序的判定树：</a:t>
            </a:r>
          </a:p>
        </p:txBody>
      </p:sp>
      <p:grpSp>
        <p:nvGrpSpPr>
          <p:cNvPr id="129027" name="Group 39"/>
          <p:cNvGrpSpPr>
            <a:grpSpLocks/>
          </p:cNvGrpSpPr>
          <p:nvPr/>
        </p:nvGrpSpPr>
        <p:grpSpPr bwMode="auto">
          <a:xfrm>
            <a:off x="2311400" y="2635250"/>
            <a:ext cx="7385050" cy="3962400"/>
            <a:chOff x="449" y="1690"/>
            <a:chExt cx="4652" cy="2496"/>
          </a:xfrm>
        </p:grpSpPr>
        <p:sp>
          <p:nvSpPr>
            <p:cNvPr id="129036" name="Text Box 5"/>
            <p:cNvSpPr txBox="1">
              <a:spLocks noChangeArrowheads="1"/>
            </p:cNvSpPr>
            <p:nvPr/>
          </p:nvSpPr>
          <p:spPr bwMode="auto">
            <a:xfrm>
              <a:off x="1882" y="1690"/>
              <a:ext cx="1905" cy="52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a&lt;b&lt;c  a&lt;c&lt;b  c&lt;a&lt;b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b&lt;a&lt;c  b&lt;c&lt;a  c&lt;b&lt;a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294" name="Line 6"/>
            <p:cNvSpPr>
              <a:spLocks noChangeAspect="1" noChangeShapeType="1"/>
            </p:cNvSpPr>
            <p:nvPr/>
          </p:nvSpPr>
          <p:spPr bwMode="auto">
            <a:xfrm flipH="1">
              <a:off x="2029" y="2213"/>
              <a:ext cx="512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5" name="Line 7"/>
            <p:cNvSpPr>
              <a:spLocks noChangeAspect="1" noChangeShapeType="1"/>
            </p:cNvSpPr>
            <p:nvPr/>
          </p:nvSpPr>
          <p:spPr bwMode="auto">
            <a:xfrm>
              <a:off x="3176" y="2213"/>
              <a:ext cx="603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6" name="Text Box 8"/>
            <p:cNvSpPr txBox="1">
              <a:spLocks noChangeArrowheads="1"/>
            </p:cNvSpPr>
            <p:nvPr/>
          </p:nvSpPr>
          <p:spPr bwMode="auto">
            <a:xfrm>
              <a:off x="1882" y="2266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68297" name="Text Box 9"/>
            <p:cNvSpPr txBox="1">
              <a:spLocks noChangeArrowheads="1"/>
            </p:cNvSpPr>
            <p:nvPr/>
          </p:nvSpPr>
          <p:spPr bwMode="auto">
            <a:xfrm>
              <a:off x="3606" y="2266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1" name="Text Box 10"/>
            <p:cNvSpPr txBox="1">
              <a:spLocks noChangeArrowheads="1"/>
            </p:cNvSpPr>
            <p:nvPr/>
          </p:nvSpPr>
          <p:spPr bwMode="auto">
            <a:xfrm>
              <a:off x="839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129042" name="Text Box 11"/>
            <p:cNvSpPr txBox="1">
              <a:spLocks noChangeArrowheads="1"/>
            </p:cNvSpPr>
            <p:nvPr/>
          </p:nvSpPr>
          <p:spPr bwMode="auto">
            <a:xfrm>
              <a:off x="3152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300" name="Line 12"/>
            <p:cNvSpPr>
              <a:spLocks noChangeAspect="1" noChangeShapeType="1"/>
            </p:cNvSpPr>
            <p:nvPr/>
          </p:nvSpPr>
          <p:spPr bwMode="auto">
            <a:xfrm flipH="1">
              <a:off x="1256" y="2880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1" name="Text Box 13"/>
            <p:cNvSpPr txBox="1">
              <a:spLocks noChangeArrowheads="1"/>
            </p:cNvSpPr>
            <p:nvPr/>
          </p:nvSpPr>
          <p:spPr bwMode="auto">
            <a:xfrm>
              <a:off x="1066" y="2925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45" name="Text Box 14"/>
            <p:cNvSpPr txBox="1">
              <a:spLocks noChangeArrowheads="1"/>
            </p:cNvSpPr>
            <p:nvPr/>
          </p:nvSpPr>
          <p:spPr bwMode="auto">
            <a:xfrm>
              <a:off x="613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4" name="Text Box 16"/>
            <p:cNvSpPr txBox="1">
              <a:spLocks noChangeArrowheads="1"/>
            </p:cNvSpPr>
            <p:nvPr/>
          </p:nvSpPr>
          <p:spPr bwMode="auto">
            <a:xfrm>
              <a:off x="3378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68306" name="Line 18"/>
            <p:cNvSpPr>
              <a:spLocks noChangeAspect="1" noChangeShapeType="1"/>
            </p:cNvSpPr>
            <p:nvPr/>
          </p:nvSpPr>
          <p:spPr bwMode="auto">
            <a:xfrm>
              <a:off x="1928" y="2883"/>
              <a:ext cx="501" cy="3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2291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9" name="Text Box 20"/>
            <p:cNvSpPr txBox="1">
              <a:spLocks noChangeArrowheads="1"/>
            </p:cNvSpPr>
            <p:nvPr/>
          </p:nvSpPr>
          <p:spPr bwMode="auto">
            <a:xfrm>
              <a:off x="2064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9" name="Line 21"/>
            <p:cNvSpPr>
              <a:spLocks noChangeAspect="1" noChangeShapeType="1"/>
            </p:cNvSpPr>
            <p:nvPr/>
          </p:nvSpPr>
          <p:spPr bwMode="auto">
            <a:xfrm flipH="1">
              <a:off x="3558" y="2888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9051" name="Text Box 23"/>
            <p:cNvSpPr txBox="1">
              <a:spLocks noChangeArrowheads="1"/>
            </p:cNvSpPr>
            <p:nvPr/>
          </p:nvSpPr>
          <p:spPr bwMode="auto">
            <a:xfrm>
              <a:off x="2925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2" name="Line 24"/>
            <p:cNvSpPr>
              <a:spLocks noChangeAspect="1" noChangeShapeType="1"/>
            </p:cNvSpPr>
            <p:nvPr/>
          </p:nvSpPr>
          <p:spPr bwMode="auto">
            <a:xfrm>
              <a:off x="4240" y="2880"/>
              <a:ext cx="521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4604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54" name="Text Box 26"/>
            <p:cNvSpPr txBox="1">
              <a:spLocks noChangeArrowheads="1"/>
            </p:cNvSpPr>
            <p:nvPr/>
          </p:nvSpPr>
          <p:spPr bwMode="auto">
            <a:xfrm>
              <a:off x="4421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5" name="Line 27"/>
            <p:cNvSpPr>
              <a:spLocks noChangeShapeType="1"/>
            </p:cNvSpPr>
            <p:nvPr/>
          </p:nvSpPr>
          <p:spPr bwMode="auto">
            <a:xfrm flipH="1">
              <a:off x="759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537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57" name="Text Box 29"/>
            <p:cNvSpPr txBox="1">
              <a:spLocks noChangeArrowheads="1"/>
            </p:cNvSpPr>
            <p:nvPr/>
          </p:nvSpPr>
          <p:spPr bwMode="auto">
            <a:xfrm>
              <a:off x="449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sz="24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8318" name="Line 30"/>
            <p:cNvSpPr>
              <a:spLocks noChangeShapeType="1"/>
            </p:cNvSpPr>
            <p:nvPr/>
          </p:nvSpPr>
          <p:spPr bwMode="auto">
            <a:xfrm>
              <a:off x="1383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9" name="Text Box 31"/>
            <p:cNvSpPr txBox="1">
              <a:spLocks noChangeArrowheads="1"/>
            </p:cNvSpPr>
            <p:nvPr/>
          </p:nvSpPr>
          <p:spPr bwMode="auto">
            <a:xfrm>
              <a:off x="1645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60" name="Text Box 32"/>
            <p:cNvSpPr txBox="1">
              <a:spLocks noChangeArrowheads="1"/>
            </p:cNvSpPr>
            <p:nvPr/>
          </p:nvSpPr>
          <p:spPr bwMode="auto">
            <a:xfrm>
              <a:off x="1415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268321" name="Line 33"/>
            <p:cNvSpPr>
              <a:spLocks noChangeShapeType="1"/>
            </p:cNvSpPr>
            <p:nvPr/>
          </p:nvSpPr>
          <p:spPr bwMode="auto">
            <a:xfrm flipH="1">
              <a:off x="3078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2" name="Text Box 34"/>
            <p:cNvSpPr txBox="1">
              <a:spLocks noChangeArrowheads="1"/>
            </p:cNvSpPr>
            <p:nvPr/>
          </p:nvSpPr>
          <p:spPr bwMode="auto">
            <a:xfrm>
              <a:off x="2856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63" name="Text Box 35"/>
            <p:cNvSpPr txBox="1">
              <a:spLocks noChangeArrowheads="1"/>
            </p:cNvSpPr>
            <p:nvPr/>
          </p:nvSpPr>
          <p:spPr bwMode="auto">
            <a:xfrm>
              <a:off x="2768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268324" name="Line 36"/>
            <p:cNvSpPr>
              <a:spLocks noChangeShapeType="1"/>
            </p:cNvSpPr>
            <p:nvPr/>
          </p:nvSpPr>
          <p:spPr bwMode="auto">
            <a:xfrm>
              <a:off x="3702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3964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66" name="Text Box 38"/>
            <p:cNvSpPr txBox="1">
              <a:spLocks noChangeArrowheads="1"/>
            </p:cNvSpPr>
            <p:nvPr/>
          </p:nvSpPr>
          <p:spPr bwMode="auto">
            <a:xfrm>
              <a:off x="3734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</p:grpSp>
      <p:sp>
        <p:nvSpPr>
          <p:cNvPr id="268328" name="Rectangle 40"/>
          <p:cNvSpPr>
            <a:spLocks noChangeArrowheads="1"/>
          </p:cNvSpPr>
          <p:nvPr/>
        </p:nvSpPr>
        <p:spPr bwMode="auto">
          <a:xfrm>
            <a:off x="1195388" y="-3877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5"/>
          <p:cNvSpPr>
            <a:spLocks noChangeArrowheads="1"/>
          </p:cNvSpPr>
          <p:nvPr/>
        </p:nvSpPr>
        <p:spPr bwMode="auto">
          <a:xfrm>
            <a:off x="1990726" y="1268414"/>
            <a:ext cx="82089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设判定树的深度为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，则第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层叶结点数最多为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，因此，有 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楷体_GB2312" pitchFamily="49" charset="-122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楷体_GB2312" pitchFamily="49" charset="-122"/>
              </a:rPr>
              <a:t>，即 </a:t>
            </a:r>
            <a:r>
              <a:rPr lang="en-US" altLang="zh-CN" sz="26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</a:t>
            </a:r>
            <a:endParaRPr lang="zh-CN" altLang="en-US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可以证明：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(n!)=log(n(n-1)(n-2)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…(2)(1)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=logn+log(n-1)+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…+log2+log1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≥</a:t>
            </a:r>
            <a:r>
              <a:rPr lang="en-US" altLang="zh-CN" sz="2600">
                <a:latin typeface="Times New Roman" panose="02020603050405020304" pitchFamily="18" charset="0"/>
              </a:rPr>
              <a:t>(n/2)log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=(n/2)(log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n-1)=Ω(nlog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所以，在最差情况下任何基于比较的排序算法都需要</a:t>
            </a:r>
            <a:r>
              <a:rPr lang="en-US" altLang="zh-CN" sz="2600">
                <a:latin typeface="Times New Roman" panose="02020603050405020304" pitchFamily="18" charset="0"/>
              </a:rPr>
              <a:t>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r>
              <a:rPr lang="zh-CN" altLang="en-US" sz="2600">
                <a:latin typeface="Times New Roman" panose="02020603050405020304" pitchFamily="18" charset="0"/>
              </a:rPr>
              <a:t>次比较。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因此，基于比较的排序算法的下限也为</a:t>
            </a:r>
            <a:r>
              <a:rPr lang="el-GR" altLang="zh-CN" sz="2600">
                <a:latin typeface="楷体_GB2312" pitchFamily="49" charset="-122"/>
              </a:rPr>
              <a:t>Θ</a:t>
            </a:r>
            <a:r>
              <a:rPr lang="en-US" altLang="zh-CN" sz="2600">
                <a:latin typeface="楷体_GB2312" pitchFamily="49" charset="-122"/>
              </a:rPr>
              <a:t>(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楷体_GB2312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。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1127448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矩形 3"/>
          <p:cNvSpPr>
            <a:spLocks noChangeArrowheads="1"/>
          </p:cNvSpPr>
          <p:nvPr/>
        </p:nvSpPr>
        <p:spPr bwMode="auto">
          <a:xfrm>
            <a:off x="839416" y="830641"/>
            <a:ext cx="4392488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稳定的排序                            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冒泡排序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bubble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O(n^2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鸡尾酒排序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(Cocktail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，双向的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  <a:hlinkClick r:id="rId2"/>
              </a:rPr>
              <a:t>冒泡排序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endParaRPr lang="en-US" altLang="zh-CN" sz="1600" dirty="0">
              <a:solidFill>
                <a:srgbClr val="336699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插入排序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insertion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bucket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计数排序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(counting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合并排序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merge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原地合并排序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二叉排序树排序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Binary tree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期望时间；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最坏时间； 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9.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鸽巢排序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(Pigeonhole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10.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基数排序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radix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·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11.Gnome 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图书馆排序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with high probability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，需要 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1+</a:t>
            </a:r>
            <a:r>
              <a:rPr lang="el-GR" altLang="zh-CN" sz="1600" dirty="0">
                <a:solidFill>
                  <a:srgbClr val="336699"/>
                </a:solidFill>
                <a:ea typeface="仿宋_GB2312" pitchFamily="49" charset="-122"/>
              </a:rPr>
              <a:t>ε)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</p:txBody>
      </p:sp>
      <p:sp>
        <p:nvSpPr>
          <p:cNvPr id="131075" name="矩形 4"/>
          <p:cNvSpPr>
            <a:spLocks noChangeArrowheads="1"/>
          </p:cNvSpPr>
          <p:nvPr/>
        </p:nvSpPr>
        <p:spPr bwMode="auto">
          <a:xfrm>
            <a:off x="6564560" y="15002"/>
            <a:ext cx="4788024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不稳定的排序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选择排序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selection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希尔排序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shell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如果使用最佳的现在版本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组合排序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堆排序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平滑排序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快速排序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最坏情况； 对于大的、乱数列表一般相信是最快的已知排序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19.Introsort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20.Patience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最坏情况时间，需要 额外的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空间，也需要找到最长的递增子串行（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longest increasing subsequence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</p:txBody>
      </p:sp>
      <p:sp>
        <p:nvSpPr>
          <p:cNvPr id="131076" name="矩形 5"/>
          <p:cNvSpPr>
            <a:spLocks noChangeArrowheads="1"/>
          </p:cNvSpPr>
          <p:nvPr/>
        </p:nvSpPr>
        <p:spPr bwMode="auto">
          <a:xfrm>
            <a:off x="6564560" y="4155308"/>
            <a:ext cx="489597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不实用的排序算法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21.Bogo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×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!)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期望时间，无穷的最坏情况。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22.Stupid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n^3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递归版本需要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额外存储器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珠排序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Bead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or 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（√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24.Pancake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25.Stooge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——O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n^2.7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）很漂亮但是很耗时</a:t>
            </a:r>
          </a:p>
        </p:txBody>
      </p:sp>
      <p:sp>
        <p:nvSpPr>
          <p:cNvPr id="131077" name="TextBox 6"/>
          <p:cNvSpPr txBox="1">
            <a:spLocks noChangeArrowheads="1"/>
          </p:cNvSpPr>
          <p:nvPr/>
        </p:nvSpPr>
        <p:spPr bwMode="auto">
          <a:xfrm>
            <a:off x="1055440" y="46365"/>
            <a:ext cx="43924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常见的排序算法总结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40" y="2956954"/>
            <a:ext cx="914558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3"/>
          <p:cNvSpPr>
            <a:spLocks noChangeArrowheads="1"/>
          </p:cNvSpPr>
          <p:nvPr/>
        </p:nvSpPr>
        <p:spPr bwMode="auto">
          <a:xfrm>
            <a:off x="551384" y="836712"/>
            <a:ext cx="11521280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1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快速排序（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快速排序比大部分排序算法都要快</a:t>
            </a:r>
            <a:r>
              <a:rPr lang="zh-CN" altLang="en-US" sz="1600" dirty="0">
                <a:ea typeface="仿宋_GB2312" pitchFamily="49" charset="-122"/>
              </a:rPr>
              <a:t>。尽管我们可以在某些特殊的情况下写出比快速排序快的算法，但是就通常情况而言，没有比它更快的了。快速排序是递归的，对于内存非常有限的机器来说，它不是一个好的选择。 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2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归并排序（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MergeSort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归并排序比堆排序稍微快一点</a:t>
            </a:r>
            <a:r>
              <a:rPr lang="zh-CN" altLang="en-US" sz="1600" dirty="0">
                <a:ea typeface="仿宋_GB2312" pitchFamily="49" charset="-122"/>
              </a:rPr>
              <a:t>，但是需要比堆排序多一倍的内存空间，因为它需要一个额外的数组。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3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堆排序（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堆排序适合于数据量非常大的场合（百万数据）</a:t>
            </a:r>
            <a:r>
              <a:rPr lang="zh-CN" altLang="en-US" sz="1600" dirty="0">
                <a:ea typeface="仿宋_GB2312" pitchFamily="49" charset="-122"/>
              </a:rPr>
              <a:t>。堆排序不需要大量的递归或者多维的暂存数组。这对于数据量非常巨大的序列是合适的。比如超过数百万条记录，因为快速排序，归并排序都使用递归来设计算法，在数据量非常大的时候，可能会发生堆栈溢出错误。</a:t>
            </a:r>
            <a:endParaRPr lang="en-US" altLang="zh-CN" sz="1600" dirty="0">
              <a:ea typeface="仿宋_GB2312" pitchFamily="49" charset="-122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4 Shell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ShellSort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排序比冒泡排序快</a:t>
            </a:r>
            <a:r>
              <a:rPr lang="en-US" altLang="zh-CN" sz="1600" dirty="0">
                <a:ea typeface="仿宋_GB2312" pitchFamily="49" charset="-122"/>
              </a:rPr>
              <a:t>5</a:t>
            </a:r>
            <a:r>
              <a:rPr lang="zh-CN" altLang="en-US" sz="1600" dirty="0">
                <a:ea typeface="仿宋_GB2312" pitchFamily="49" charset="-122"/>
              </a:rPr>
              <a:t>倍，比插入排序大致快</a:t>
            </a:r>
            <a:r>
              <a:rPr lang="en-US" altLang="zh-CN" sz="1600" dirty="0">
                <a:ea typeface="仿宋_GB2312" pitchFamily="49" charset="-122"/>
              </a:rPr>
              <a:t>2</a:t>
            </a:r>
            <a:r>
              <a:rPr lang="zh-CN" altLang="en-US" sz="1600" dirty="0">
                <a:ea typeface="仿宋_GB2312" pitchFamily="49" charset="-122"/>
              </a:rPr>
              <a:t>倍。</a:t>
            </a: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排序比起</a:t>
            </a:r>
            <a:r>
              <a:rPr lang="en-US" altLang="zh-CN" sz="1600" dirty="0" err="1">
                <a:ea typeface="仿宋_GB2312" pitchFamily="49" charset="-122"/>
              </a:rPr>
              <a:t>QuickSort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MergeSort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HeapSort</a:t>
            </a:r>
            <a:r>
              <a:rPr lang="zh-CN" altLang="en-US" sz="1600" dirty="0">
                <a:ea typeface="仿宋_GB2312" pitchFamily="49" charset="-122"/>
              </a:rPr>
              <a:t>慢很多。但是它相对比较简单，它适合于数据量在</a:t>
            </a:r>
            <a:r>
              <a:rPr lang="en-US" altLang="zh-CN" sz="1600" dirty="0">
                <a:ea typeface="仿宋_GB2312" pitchFamily="49" charset="-122"/>
              </a:rPr>
              <a:t>5000</a:t>
            </a:r>
            <a:r>
              <a:rPr lang="zh-CN" altLang="en-US" sz="1600" dirty="0">
                <a:ea typeface="仿宋_GB2312" pitchFamily="49" charset="-122"/>
              </a:rPr>
              <a:t>以下并且速度并不是特别重要的场合。它对于数据量较小的数列重复排序是非常好的。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5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插入排序（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InsertSort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插入排序是对冒泡排序的改进。它比冒泡排序快</a:t>
            </a:r>
            <a:r>
              <a:rPr lang="en-US" altLang="zh-CN" sz="1600" dirty="0">
                <a:solidFill>
                  <a:srgbClr val="FF0000"/>
                </a:solidFill>
                <a:ea typeface="仿宋_GB2312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倍</a:t>
            </a:r>
            <a:r>
              <a:rPr lang="zh-CN" altLang="en-US" sz="1600" dirty="0">
                <a:ea typeface="仿宋_GB2312" pitchFamily="49" charset="-122"/>
              </a:rPr>
              <a:t>。一般不用在数据大于</a:t>
            </a:r>
            <a:r>
              <a:rPr lang="en-US" altLang="zh-CN" sz="1600" dirty="0">
                <a:ea typeface="仿宋_GB2312" pitchFamily="49" charset="-122"/>
              </a:rPr>
              <a:t>1000</a:t>
            </a:r>
            <a:r>
              <a:rPr lang="zh-CN" altLang="en-US" sz="1600" dirty="0">
                <a:ea typeface="仿宋_GB2312" pitchFamily="49" charset="-122"/>
              </a:rPr>
              <a:t>的场合下使用插入排序，或者重复排序超过</a:t>
            </a:r>
            <a:r>
              <a:rPr lang="en-US" altLang="zh-CN" sz="1600" dirty="0">
                <a:ea typeface="仿宋_GB2312" pitchFamily="49" charset="-122"/>
              </a:rPr>
              <a:t>200</a:t>
            </a:r>
            <a:r>
              <a:rPr lang="zh-CN" altLang="en-US" sz="1600" dirty="0">
                <a:ea typeface="仿宋_GB2312" pitchFamily="49" charset="-122"/>
              </a:rPr>
              <a:t>数据项的序列。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6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冒泡排序（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BubbleSort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冒泡排序是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最慢</a:t>
            </a:r>
            <a:r>
              <a:rPr lang="zh-CN" altLang="en-US" sz="1600" dirty="0">
                <a:ea typeface="仿宋_GB2312" pitchFamily="49" charset="-122"/>
              </a:rPr>
              <a:t>的排序算法。在实际运用中它是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效率最低</a:t>
            </a:r>
            <a:r>
              <a:rPr lang="zh-CN" altLang="en-US" sz="1600" dirty="0">
                <a:ea typeface="仿宋_GB2312" pitchFamily="49" charset="-122"/>
              </a:rPr>
              <a:t>的算法。它通过一趟又一趟地比较数组中的每一个元素，使较大的数据下沉，较小的数据上升。它是</a:t>
            </a:r>
            <a:r>
              <a:rPr lang="en-US" altLang="zh-CN" sz="1600" dirty="0">
                <a:ea typeface="仿宋_GB2312" pitchFamily="49" charset="-122"/>
              </a:rPr>
              <a:t>O(n^2)</a:t>
            </a:r>
            <a:r>
              <a:rPr lang="zh-CN" altLang="en-US" sz="1600" dirty="0">
                <a:ea typeface="仿宋_GB2312" pitchFamily="49" charset="-122"/>
              </a:rPr>
              <a:t>的算法。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7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交换排序（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ExchangeSort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）和选择排序（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SelectSort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这两种排序方法都是交换方法的排序算法，效率都是 </a:t>
            </a:r>
            <a:r>
              <a:rPr lang="en-US" altLang="zh-CN" sz="1600" dirty="0">
                <a:ea typeface="仿宋_GB2312" pitchFamily="49" charset="-122"/>
              </a:rPr>
              <a:t>O(n</a:t>
            </a:r>
            <a:r>
              <a:rPr lang="en-US" altLang="zh-CN" sz="1600" baseline="30000" dirty="0">
                <a:ea typeface="仿宋_GB2312" pitchFamily="49" charset="-122"/>
              </a:rPr>
              <a:t>2</a:t>
            </a:r>
            <a:r>
              <a:rPr lang="en-US" altLang="zh-CN" sz="1600" dirty="0">
                <a:ea typeface="仿宋_GB2312" pitchFamily="49" charset="-122"/>
              </a:rPr>
              <a:t>)</a:t>
            </a:r>
            <a:r>
              <a:rPr lang="zh-CN" altLang="en-US" sz="1600" dirty="0">
                <a:ea typeface="仿宋_GB2312" pitchFamily="49" charset="-122"/>
              </a:rPr>
              <a:t>。在实际应用中处于和冒泡排序基本相同的地位。它们只是排序算法发展的初级阶段，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在实际中使用较少</a:t>
            </a:r>
            <a:r>
              <a:rPr lang="zh-CN" altLang="en-US" sz="1600" dirty="0">
                <a:ea typeface="仿宋_GB2312" pitchFamily="49" charset="-122"/>
              </a:rPr>
              <a:t>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8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基数排序（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RadixSort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基数排序和通常的排序算法并不走同样的路线。它是一种比较新颖的算法，但是它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只能用于整数的排序</a:t>
            </a:r>
            <a:r>
              <a:rPr lang="zh-CN" altLang="en-US" sz="1600" dirty="0">
                <a:ea typeface="仿宋_GB2312" pitchFamily="49" charset="-122"/>
              </a:rPr>
              <a:t>，如果我们要把同样的办法运用到浮点数上，我们必须了解浮点数的存储格式，并通过特殊的方式将浮点数映射到整数上，然后再映射回去，这是非常麻烦的事情，因此，它的使用同样也不多。而且，最重要的是，这样算法也需要较多的存储空间。</a:t>
            </a:r>
          </a:p>
        </p:txBody>
      </p:sp>
      <p:sp>
        <p:nvSpPr>
          <p:cNvPr id="132099" name="TextBox 4"/>
          <p:cNvSpPr txBox="1">
            <a:spLocks noChangeArrowheads="1"/>
          </p:cNvSpPr>
          <p:nvPr/>
        </p:nvSpPr>
        <p:spPr bwMode="auto">
          <a:xfrm>
            <a:off x="1055440" y="44624"/>
            <a:ext cx="547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排序算法的几个适用场合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448" y="70122"/>
            <a:ext cx="7793037" cy="6556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rgbClr val="0000CC"/>
                </a:solidFill>
              </a:rPr>
              <a:t>小结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>
          <a:xfrm>
            <a:off x="1882492" y="1263336"/>
            <a:ext cx="8784976" cy="4114800"/>
          </a:xfrm>
        </p:spPr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很小或基本有序时</a:t>
            </a:r>
            <a:r>
              <a:rPr lang="zh-CN" altLang="en-US" dirty="0">
                <a:solidFill>
                  <a:srgbClr val="FF0000"/>
                </a:solidFill>
              </a:rPr>
              <a:t>直接插入排序</a:t>
            </a:r>
            <a:r>
              <a:rPr lang="zh-CN" altLang="en-US" dirty="0"/>
              <a:t>比较有效。</a:t>
            </a:r>
          </a:p>
          <a:p>
            <a:r>
              <a:rPr lang="zh-CN" altLang="en-US" dirty="0"/>
              <a:t>希望以最快速度挑选出若干最大或最小元素，</a:t>
            </a:r>
            <a:r>
              <a:rPr lang="zh-CN" altLang="en-US" dirty="0">
                <a:solidFill>
                  <a:srgbClr val="FF0000"/>
                </a:solidFill>
              </a:rPr>
              <a:t>堆排序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直接选择</a:t>
            </a:r>
            <a:r>
              <a:rPr lang="zh-CN" altLang="en-US" dirty="0"/>
              <a:t>最合适。</a:t>
            </a:r>
          </a:p>
          <a:p>
            <a:r>
              <a:rPr lang="zh-CN" altLang="en-US" dirty="0"/>
              <a:t>综合性能快速</a:t>
            </a:r>
            <a:r>
              <a:rPr lang="zh-CN" altLang="en-US" dirty="0">
                <a:solidFill>
                  <a:srgbClr val="FF0000"/>
                </a:solidFill>
              </a:rPr>
              <a:t>排序最佳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133124" name="矩形 3"/>
          <p:cNvSpPr>
            <a:spLocks noChangeArrowheads="1"/>
          </p:cNvSpPr>
          <p:nvPr/>
        </p:nvSpPr>
        <p:spPr bwMode="auto">
          <a:xfrm>
            <a:off x="5663952" y="6483725"/>
            <a:ext cx="705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ea typeface="仿宋_GB2312" pitchFamily="49" charset="-122"/>
              </a:rPr>
              <a:t>Ref: </a:t>
            </a:r>
            <a:r>
              <a:rPr lang="en-US" altLang="zh-CN" sz="1600" dirty="0">
                <a:ea typeface="仿宋_GB2312" pitchFamily="49" charset="-122"/>
              </a:rPr>
              <a:t>http://blog.csdn.net/hkx1n/article/details/3922249</a:t>
            </a:r>
            <a:endParaRPr lang="zh-CN" altLang="en-US" sz="1600" dirty="0">
              <a:ea typeface="仿宋_GB2312" pitchFamily="49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5495926" y="4897438"/>
            <a:ext cx="5141913" cy="1079500"/>
          </a:xfrm>
          <a:prstGeom prst="wedgeRectCallout">
            <a:avLst>
              <a:gd name="adj1" fmla="val -56429"/>
              <a:gd name="adj2" fmla="val -1375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2</a:t>
            </a:r>
            <a:r>
              <a:rPr lang="zh-CN" altLang="en-US" sz="2400" dirty="0"/>
              <a:t>：以你妈妈的手机号为序列，请画出所有</a:t>
            </a:r>
            <a:r>
              <a:rPr lang="en-US" altLang="zh-CN" sz="2400" dirty="0"/>
              <a:t>7</a:t>
            </a:r>
            <a:r>
              <a:rPr lang="zh-CN" altLang="en-US" sz="2400" dirty="0"/>
              <a:t>种排序算法的中间过程（基数排序除外）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4" y="471805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8414" y="1316120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一道看上去很吓人的算法面试题（排序、算法）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dirty="0" smtClean="0"/>
              <a:t>如何</a:t>
            </a:r>
            <a:r>
              <a:rPr lang="zh-CN" altLang="zh-CN" u="sng" dirty="0"/>
              <a:t>对</a:t>
            </a:r>
            <a:r>
              <a:rPr lang="en-US" altLang="zh-CN" u="sng" dirty="0"/>
              <a:t>n</a:t>
            </a:r>
            <a:r>
              <a:rPr lang="zh-CN" altLang="zh-CN" u="sng" dirty="0"/>
              <a:t>个</a:t>
            </a:r>
            <a:r>
              <a:rPr lang="zh-CN" altLang="en-US" u="sng" dirty="0"/>
              <a:t>整</a:t>
            </a:r>
            <a:r>
              <a:rPr lang="zh-CN" altLang="zh-CN" u="sng" dirty="0"/>
              <a:t>数</a:t>
            </a:r>
            <a:r>
              <a:rPr lang="zh-CN" altLang="zh-CN" u="sng"/>
              <a:t>进行</a:t>
            </a:r>
            <a:r>
              <a:rPr lang="zh-CN" altLang="zh-CN" u="sng" smtClean="0"/>
              <a:t>排序</a:t>
            </a:r>
            <a:r>
              <a:rPr lang="zh-CN" altLang="en-US" u="sng" smtClean="0"/>
              <a:t>（</a:t>
            </a:r>
            <a:r>
              <a:rPr lang="zh-CN" altLang="en-US" u="sng"/>
              <a:t>整</a:t>
            </a:r>
            <a:r>
              <a:rPr lang="zh-CN" altLang="zh-CN" u="sng"/>
              <a:t>数</a:t>
            </a:r>
            <a:r>
              <a:rPr lang="zh-CN" altLang="en-US" u="sng" smtClean="0"/>
              <a:t>范围</a:t>
            </a:r>
            <a:r>
              <a:rPr lang="zh-CN" altLang="en-US" u="sng"/>
              <a:t>为</a:t>
            </a:r>
            <a:r>
              <a:rPr lang="en-US" altLang="zh-CN" u="sng"/>
              <a:t>(0-65535)</a:t>
            </a:r>
            <a:r>
              <a:rPr lang="zh-CN" altLang="en-US" u="sng" smtClean="0"/>
              <a:t>）</a:t>
            </a:r>
            <a:r>
              <a:rPr lang="zh-CN" altLang="zh-CN" smtClean="0"/>
              <a:t>，</a:t>
            </a:r>
            <a:r>
              <a:rPr lang="zh-CN" altLang="zh-CN" dirty="0"/>
              <a:t>要求时间复杂度</a:t>
            </a:r>
            <a:r>
              <a:rPr lang="en-US" altLang="zh-CN" dirty="0"/>
              <a:t>O(n)</a:t>
            </a:r>
            <a:r>
              <a:rPr lang="zh-CN" altLang="zh-CN" dirty="0"/>
              <a:t>，空间复杂度</a:t>
            </a:r>
            <a:r>
              <a:rPr lang="en-US" altLang="zh-CN" dirty="0"/>
              <a:t>O(1)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839416" y="44624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 smtClean="0">
                <a:solidFill>
                  <a:srgbClr val="0000CC"/>
                </a:solidFill>
                <a:ea typeface="黑体" panose="02010609060101010101" pitchFamily="49" charset="-122"/>
              </a:rPr>
              <a:t>Back to Motivation</a:t>
            </a:r>
            <a:endParaRPr lang="zh-CN" altLang="en-US" sz="4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146" y="4149080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98414" y="4077072"/>
            <a:ext cx="72964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可以申请一个大小为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65536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的数组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，数组的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下标代表数字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，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A[x]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代表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x 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在整数序列中出现的次数。扫描一遍整数序列就可以完成对该整数序列的排序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,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时间复杂度为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O(n)</a:t>
            </a:r>
          </a:p>
          <a:p>
            <a:r>
              <a:rPr lang="zh-CN" altLang="en-US" sz="2400" smtClean="0">
                <a:solidFill>
                  <a:srgbClr val="0000FF"/>
                </a:solidFill>
                <a:latin typeface="+mn-ea"/>
                <a:ea typeface="+mn-ea"/>
              </a:rPr>
              <a:t>因为已知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范围，申请大小为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65536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的数组，大小为常量，所以空间复杂度为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O(1)</a:t>
            </a:r>
            <a:endParaRPr lang="en-US" altLang="zh-CN" sz="2400" i="0">
              <a:solidFill>
                <a:srgbClr val="0000FF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497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6"/>
          <p:cNvSpPr txBox="1">
            <a:spLocks noChangeArrowheads="1"/>
          </p:cNvSpPr>
          <p:nvPr/>
        </p:nvSpPr>
        <p:spPr bwMode="auto">
          <a:xfrm>
            <a:off x="1105694" y="0"/>
            <a:ext cx="3168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134147" name="Text Box 7"/>
          <p:cNvSpPr txBox="1">
            <a:spLocks noChangeArrowheads="1"/>
          </p:cNvSpPr>
          <p:nvPr/>
        </p:nvSpPr>
        <p:spPr bwMode="auto">
          <a:xfrm>
            <a:off x="5016501" y="98345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14340" name="Line 19"/>
          <p:cNvSpPr>
            <a:spLocks noChangeShapeType="1"/>
          </p:cNvSpPr>
          <p:nvPr/>
        </p:nvSpPr>
        <p:spPr bwMode="auto">
          <a:xfrm>
            <a:off x="2495551" y="3500438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1" name="Line 20"/>
          <p:cNvSpPr>
            <a:spLocks noChangeShapeType="1"/>
          </p:cNvSpPr>
          <p:nvPr/>
        </p:nvSpPr>
        <p:spPr bwMode="auto">
          <a:xfrm>
            <a:off x="2495551" y="5072063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15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800" b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4151" name="Text Box 11"/>
          <p:cNvSpPr txBox="1">
            <a:spLocks noChangeArrowheads="1"/>
          </p:cNvSpPr>
          <p:nvPr/>
        </p:nvSpPr>
        <p:spPr bwMode="auto">
          <a:xfrm>
            <a:off x="6024564" y="2205039"/>
            <a:ext cx="352742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 正逆序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稳定性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内部排序和外部排序</a:t>
            </a:r>
          </a:p>
        </p:txBody>
      </p:sp>
      <p:sp>
        <p:nvSpPr>
          <p:cNvPr id="134152" name="Text Box 13"/>
          <p:cNvSpPr txBox="1">
            <a:spLocks noChangeArrowheads="1"/>
          </p:cNvSpPr>
          <p:nvPr/>
        </p:nvSpPr>
        <p:spPr bwMode="auto">
          <a:xfrm>
            <a:off x="6024563" y="5157789"/>
            <a:ext cx="381635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排序码比较次数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元素移动次数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平均时间 最坏时间</a:t>
            </a:r>
          </a:p>
        </p:txBody>
      </p:sp>
      <p:grpSp>
        <p:nvGrpSpPr>
          <p:cNvPr id="134153" name="Group 15"/>
          <p:cNvGrpSpPr>
            <a:grpSpLocks/>
          </p:cNvGrpSpPr>
          <p:nvPr/>
        </p:nvGrpSpPr>
        <p:grpSpPr bwMode="auto">
          <a:xfrm>
            <a:off x="2135189" y="2349500"/>
            <a:ext cx="4752975" cy="935038"/>
            <a:chOff x="521" y="1480"/>
            <a:chExt cx="2994" cy="589"/>
          </a:xfrm>
        </p:grpSpPr>
        <p:sp>
          <p:nvSpPr>
            <p:cNvPr id="134161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2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lang="en-US" altLang="zh-CN">
                  <a:solidFill>
                    <a:srgbClr val="C62400"/>
                  </a:solidFill>
                </a:rPr>
                <a:t>  </a:t>
              </a:r>
              <a:r>
                <a:rPr lang="zh-CN" altLang="en-US">
                  <a:solidFill>
                    <a:srgbClr val="C62400"/>
                  </a:solidFill>
                </a:rPr>
                <a:t>排序的基本概念</a:t>
              </a:r>
            </a:p>
          </p:txBody>
        </p:sp>
      </p:grpSp>
      <p:grpSp>
        <p:nvGrpSpPr>
          <p:cNvPr id="134154" name="Group 18"/>
          <p:cNvGrpSpPr>
            <a:grpSpLocks/>
          </p:cNvGrpSpPr>
          <p:nvPr/>
        </p:nvGrpSpPr>
        <p:grpSpPr bwMode="auto">
          <a:xfrm>
            <a:off x="2208214" y="3810000"/>
            <a:ext cx="4319587" cy="935038"/>
            <a:chOff x="567" y="2387"/>
            <a:chExt cx="2721" cy="589"/>
          </a:xfrm>
        </p:grpSpPr>
        <p:sp>
          <p:nvSpPr>
            <p:cNvPr id="134159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0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C62400"/>
                  </a:solidFill>
                </a:rPr>
                <a:t>         内部排序方法</a:t>
              </a:r>
            </a:p>
          </p:txBody>
        </p:sp>
      </p:grpSp>
      <p:grpSp>
        <p:nvGrpSpPr>
          <p:cNvPr id="134155" name="Group 21"/>
          <p:cNvGrpSpPr>
            <a:grpSpLocks/>
          </p:cNvGrpSpPr>
          <p:nvPr/>
        </p:nvGrpSpPr>
        <p:grpSpPr bwMode="auto">
          <a:xfrm>
            <a:off x="2279650" y="5302250"/>
            <a:ext cx="4248150" cy="935038"/>
            <a:chOff x="612" y="3281"/>
            <a:chExt cx="2676" cy="589"/>
          </a:xfrm>
        </p:grpSpPr>
        <p:sp>
          <p:nvSpPr>
            <p:cNvPr id="134157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58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>
                  <a:solidFill>
                    <a:srgbClr val="C62400"/>
                  </a:solidFill>
                </a:rPr>
                <a:t>       </a:t>
              </a:r>
              <a:r>
                <a:rPr lang="zh-CN" altLang="en-US">
                  <a:solidFill>
                    <a:srgbClr val="C62400"/>
                  </a:solidFill>
                </a:rPr>
                <a:t>排序算法的分析</a:t>
              </a:r>
              <a:endParaRPr lang="en-US" altLang="zh-CN" b="0"/>
            </a:p>
          </p:txBody>
        </p:sp>
      </p:grpSp>
      <p:sp>
        <p:nvSpPr>
          <p:cNvPr id="134156" name="Text Box 11"/>
          <p:cNvSpPr txBox="1">
            <a:spLocks noChangeArrowheads="1"/>
          </p:cNvSpPr>
          <p:nvPr/>
        </p:nvSpPr>
        <p:spPr bwMode="auto">
          <a:xfrm>
            <a:off x="6037264" y="3538538"/>
            <a:ext cx="4211637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插入排序（直接 折半 希尔）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选择排序（直接 堆）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交换排序（起泡 快速）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归并排序 基数排序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5159896" y="1149281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91544" y="5138028"/>
            <a:ext cx="100809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1" dirty="0">
                <a:latin typeface="楷体_GB2312" pitchFamily="49" charset="-122"/>
                <a:ea typeface="楷体_GB2312" pitchFamily="49" charset="-122"/>
              </a:rPr>
              <a:t>编程</a:t>
            </a:r>
            <a:r>
              <a:rPr kumimoji="0" lang="zh-CN" altLang="en-US" b="1" dirty="0" smtClean="0">
                <a:latin typeface="楷体_GB2312" pitchFamily="49" charset="-122"/>
                <a:ea typeface="楷体_GB2312" pitchFamily="49" charset="-122"/>
              </a:rPr>
              <a:t>题</a:t>
            </a:r>
            <a:endParaRPr kumimoji="0" lang="en-US" altLang="zh-CN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983277" y="3555593"/>
            <a:ext cx="9081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smtClean="0">
                <a:latin typeface="楷体_GB2312" pitchFamily="49" charset="-122"/>
                <a:ea typeface="楷体_GB2312" pitchFamily="49" charset="-122"/>
              </a:rPr>
              <a:t>练习题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954383" y="2271074"/>
            <a:ext cx="7886033" cy="92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思考题   课后习题（选择</a:t>
            </a:r>
            <a:r>
              <a:rPr kumimoji="0" lang="zh-CN" altLang="en-US" sz="2800" dirty="0">
                <a:latin typeface="楷体_GB2312" pitchFamily="49" charset="-122"/>
                <a:ea typeface="楷体_GB2312" pitchFamily="49" charset="-122"/>
              </a:rPr>
              <a:t>、填空、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判断题）</a:t>
            </a:r>
            <a:endParaRPr kumimoji="0" lang="en-US" altLang="zh-CN" sz="28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44624"/>
            <a:ext cx="10083552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第五次</a:t>
            </a:r>
            <a:r>
              <a:rPr lang="zh-CN" altLang="en-US" b="1" dirty="0"/>
              <a:t>上机</a:t>
            </a:r>
            <a:r>
              <a:rPr lang="zh-CN" altLang="en-US" b="1" dirty="0" smtClean="0"/>
              <a:t>作业</a:t>
            </a:r>
            <a:r>
              <a:rPr lang="en-US" altLang="zh-CN" b="1" dirty="0" smtClean="0"/>
              <a:t>---Dancing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07368" y="908720"/>
            <a:ext cx="8568952" cy="565705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快速排序、堆排序、归并排序三选一（抽签）</a:t>
            </a:r>
            <a:endParaRPr lang="en-US" altLang="zh-CN" sz="2400" dirty="0"/>
          </a:p>
          <a:p>
            <a:r>
              <a:rPr lang="zh-CN" altLang="en-US" sz="2400" dirty="0" smtClean="0"/>
              <a:t>自由组队，建议每组</a:t>
            </a:r>
            <a:r>
              <a:rPr lang="en-US" altLang="zh-CN" sz="2400" dirty="0" smtClean="0"/>
              <a:t>11-13</a:t>
            </a:r>
            <a:r>
              <a:rPr lang="zh-CN" altLang="en-US" sz="2400" dirty="0" smtClean="0"/>
              <a:t>人，每组确定一位组长</a:t>
            </a:r>
            <a:endParaRPr lang="en-US" altLang="zh-CN" sz="2400" dirty="0"/>
          </a:p>
          <a:p>
            <a:r>
              <a:rPr lang="zh-CN" altLang="en-US" sz="2400" dirty="0"/>
              <a:t>提前准备</a:t>
            </a:r>
            <a:r>
              <a:rPr lang="en-US" altLang="zh-CN" sz="2400" dirty="0"/>
              <a:t>A4</a:t>
            </a:r>
            <a:r>
              <a:rPr lang="zh-CN" altLang="en-US" sz="2400" dirty="0"/>
              <a:t>纸，打印上数字粘贴</a:t>
            </a:r>
            <a:r>
              <a:rPr lang="zh-CN" altLang="en-US" sz="2400" b="1" u="sng" dirty="0"/>
              <a:t>在胸</a:t>
            </a:r>
            <a:r>
              <a:rPr lang="zh-CN" altLang="en-US" sz="2400" b="1" u="sng" dirty="0" smtClean="0"/>
              <a:t>前、后背以及两侧肩膀</a:t>
            </a:r>
            <a:r>
              <a:rPr lang="zh-CN" altLang="en-US" sz="2400" dirty="0" smtClean="0"/>
              <a:t>以便</a:t>
            </a:r>
            <a:r>
              <a:rPr lang="zh-CN" altLang="en-US" sz="2400" dirty="0"/>
              <a:t>进行排序展示</a:t>
            </a:r>
            <a:endParaRPr lang="en-US" altLang="zh-CN" sz="2400" dirty="0"/>
          </a:p>
          <a:p>
            <a:r>
              <a:rPr lang="zh-CN" altLang="en-US" sz="2400" dirty="0"/>
              <a:t>提前准备好音乐</a:t>
            </a:r>
            <a:r>
              <a:rPr lang="en-US" altLang="zh-CN" sz="2400" dirty="0"/>
              <a:t>(mp3)</a:t>
            </a:r>
            <a:r>
              <a:rPr lang="zh-CN" altLang="en-US" sz="2400" dirty="0"/>
              <a:t>，音乐和舞蹈形式自行确定，鼓励创新</a:t>
            </a:r>
            <a:endParaRPr lang="en-US" altLang="zh-CN" sz="2400" dirty="0"/>
          </a:p>
          <a:p>
            <a:r>
              <a:rPr lang="zh-CN" altLang="en-US" sz="2400" dirty="0"/>
              <a:t>天气允许的话在户外</a:t>
            </a:r>
            <a:r>
              <a:rPr lang="zh-CN" altLang="en-US" sz="2400" dirty="0" smtClean="0"/>
              <a:t>进行，但在报告厅表演效果最好</a:t>
            </a:r>
            <a:endParaRPr lang="en-US" altLang="zh-CN" sz="2400" dirty="0"/>
          </a:p>
          <a:p>
            <a:r>
              <a:rPr lang="zh-CN" altLang="en-US" sz="2400" dirty="0"/>
              <a:t>打分：</a:t>
            </a:r>
            <a:endParaRPr lang="en-US" altLang="zh-CN" sz="2400" dirty="0"/>
          </a:p>
          <a:p>
            <a:pPr lvl="1"/>
            <a:r>
              <a:rPr lang="zh-CN" altLang="en-US" sz="2000" dirty="0"/>
              <a:t>某一组展示</a:t>
            </a:r>
            <a:r>
              <a:rPr lang="zh-CN" altLang="en-US" sz="2000" dirty="0" smtClean="0"/>
              <a:t>时其他</a:t>
            </a:r>
            <a:r>
              <a:rPr lang="zh-CN" altLang="en-US" sz="2000" dirty="0"/>
              <a:t>组的组长要给其打分</a:t>
            </a:r>
            <a:r>
              <a:rPr lang="en-US" altLang="zh-CN" sz="2000" dirty="0"/>
              <a:t>(0-10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，自己不需要给自己组打分</a:t>
            </a:r>
            <a:endParaRPr lang="en-US" altLang="zh-CN" sz="2000" dirty="0"/>
          </a:p>
          <a:p>
            <a:pPr lvl="1"/>
            <a:r>
              <a:rPr lang="zh-CN" altLang="en-US" sz="2000" dirty="0"/>
              <a:t>某一组的得分</a:t>
            </a:r>
            <a:r>
              <a:rPr lang="en-US" altLang="zh-CN" sz="2000" dirty="0"/>
              <a:t>=</a:t>
            </a:r>
            <a:r>
              <a:rPr lang="zh-CN" altLang="en-US" sz="2000" dirty="0"/>
              <a:t>所有得分去掉最高分和最低分后取平均</a:t>
            </a:r>
            <a:endParaRPr lang="en-US" altLang="zh-CN" sz="2000" dirty="0"/>
          </a:p>
          <a:p>
            <a:pPr lvl="1"/>
            <a:r>
              <a:rPr lang="zh-CN" altLang="en-US" sz="2000" dirty="0"/>
              <a:t>奖励的</a:t>
            </a:r>
            <a:r>
              <a:rPr lang="en-US" altLang="zh-CN" sz="2000" dirty="0"/>
              <a:t>Candy</a:t>
            </a:r>
            <a:r>
              <a:rPr lang="zh-CN" altLang="en-US" sz="2000" dirty="0"/>
              <a:t>已准备好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参考</a:t>
            </a:r>
            <a:endParaRPr lang="en-US" altLang="zh-CN" sz="2400" dirty="0"/>
          </a:p>
          <a:p>
            <a:pPr lvl="1"/>
            <a:r>
              <a:rPr lang="en-US" altLang="zh-CN" sz="1400" dirty="0"/>
              <a:t>https://</a:t>
            </a:r>
            <a:r>
              <a:rPr lang="en-US" altLang="zh-CN" sz="1400" dirty="0" err="1"/>
              <a:t>www.bilibili.com</a:t>
            </a:r>
            <a:r>
              <a:rPr lang="en-US" altLang="zh-CN" sz="1400" dirty="0"/>
              <a:t>/video/</a:t>
            </a:r>
            <a:r>
              <a:rPr lang="en-US" altLang="zh-CN" sz="1400" dirty="0" err="1"/>
              <a:t>BV1aL411M7gA?p</a:t>
            </a:r>
            <a:r>
              <a:rPr lang="en-US" altLang="zh-CN" sz="1400" dirty="0"/>
              <a:t>=1</a:t>
            </a:r>
          </a:p>
          <a:p>
            <a:pPr lvl="1"/>
            <a:r>
              <a:rPr lang="en-US" altLang="zh-CN" sz="1400" dirty="0" smtClean="0"/>
              <a:t>https</a:t>
            </a:r>
            <a:r>
              <a:rPr lang="en-US" altLang="zh-CN" sz="1400" dirty="0"/>
              <a:t>://</a:t>
            </a:r>
            <a:r>
              <a:rPr lang="en-US" altLang="zh-CN" sz="1400" dirty="0" smtClean="0"/>
              <a:t>www.bilibili.com/video/BV1w7411q77P?from=search&amp;seid=7814619500521737331</a:t>
            </a:r>
          </a:p>
          <a:p>
            <a:pPr lvl="1"/>
            <a:r>
              <a:rPr lang="en-US" altLang="zh-CN" sz="1400" dirty="0" smtClean="0"/>
              <a:t>https</a:t>
            </a:r>
            <a:r>
              <a:rPr lang="en-US" altLang="zh-CN" sz="1400" dirty="0"/>
              <a:t>://v.youku.com/v_show/id_XNjczMTQzNjky.html?spm=a2h0k.11417342.soresults.dtitle</a:t>
            </a:r>
          </a:p>
          <a:p>
            <a:pPr lvl="1"/>
            <a:r>
              <a:rPr lang="en-US" altLang="zh-CN" sz="1400" dirty="0"/>
              <a:t>https://v.youku.com/v_show/id_XMTUyNjUyMTk0NA==.html?spm=a2h0k.11417342.soresults.dtitle</a:t>
            </a:r>
            <a:endParaRPr lang="zh-CN" altLang="en-US" sz="1400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8879632" y="908720"/>
            <a:ext cx="3312368" cy="565705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CN" sz="1400" b="0" dirty="0" smtClean="0"/>
              <a:t>Tips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堆排序堆</a:t>
            </a:r>
            <a:r>
              <a:rPr lang="zh-CN" altLang="en-US" sz="1400" b="0" dirty="0" smtClean="0"/>
              <a:t>顶应靠近观众而不是贴近屏幕，否则前面的同学会遮挡后面的表演；每位同学前后</a:t>
            </a:r>
            <a:r>
              <a:rPr lang="zh-CN" altLang="en-US" sz="1400" b="0" dirty="0"/>
              <a:t>左右都应该贴标签</a:t>
            </a:r>
            <a:r>
              <a:rPr lang="zh-CN" altLang="en-US" sz="1400" b="0" dirty="0" smtClean="0"/>
              <a:t>，否则侧身时无法看到对比；</a:t>
            </a:r>
            <a:endParaRPr lang="en-US" altLang="zh-CN" sz="1400" b="0" dirty="0" smtClean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 smtClean="0"/>
              <a:t>动画</a:t>
            </a:r>
            <a:r>
              <a:rPr lang="zh-CN" altLang="en-US" sz="1400" b="0" dirty="0"/>
              <a:t>应该</a:t>
            </a:r>
            <a:r>
              <a:rPr lang="zh-CN" altLang="en-US" sz="1400" b="0" dirty="0" smtClean="0"/>
              <a:t>配合表演，</a:t>
            </a:r>
            <a:r>
              <a:rPr lang="zh-CN" altLang="en-US" sz="1400" b="0" dirty="0"/>
              <a:t>不要只是简单</a:t>
            </a:r>
            <a:r>
              <a:rPr lang="zh-CN" altLang="en-US" sz="1400" b="0" dirty="0" smtClean="0"/>
              <a:t>的无意义动画或者图片，</a:t>
            </a:r>
            <a:r>
              <a:rPr lang="zh-CN" altLang="en-US" sz="1400" b="0" dirty="0"/>
              <a:t>可以考虑把同学们的头像放</a:t>
            </a:r>
            <a:r>
              <a:rPr lang="zh-CN" altLang="en-US" sz="1400" b="0" dirty="0" smtClean="0"/>
              <a:t>到算法演示动画中，并与同学们的表演同步；</a:t>
            </a:r>
            <a:endParaRPr lang="en-US" altLang="zh-CN" sz="1400" b="0" dirty="0" smtClean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 smtClean="0"/>
              <a:t>为了保证摄影效果，动画的背景务必使用黑色或者其他暗色，不能使用白色</a:t>
            </a:r>
            <a:r>
              <a:rPr lang="zh-CN" altLang="en-US" sz="1400" b="0" dirty="0"/>
              <a:t>，相应的文字也请尽量避免纯白，否则</a:t>
            </a:r>
            <a:r>
              <a:rPr lang="zh-CN" altLang="en-US" sz="1400" b="0" dirty="0" smtClean="0"/>
              <a:t>摄像时相机会因为逆光效果很差（可考虑第一排</a:t>
            </a:r>
            <a:r>
              <a:rPr lang="zh-CN" altLang="en-US" sz="1400" b="0" smtClean="0"/>
              <a:t>手机打光，高机位拍摄）</a:t>
            </a:r>
            <a:r>
              <a:rPr lang="zh-CN" altLang="en-US" sz="1400" b="0" dirty="0" smtClean="0"/>
              <a:t>；</a:t>
            </a:r>
            <a:endParaRPr lang="zh-CN" altLang="en-US" sz="1400" b="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一定要站在观众的角度去优化表演效果，特别是要把表演放在</a:t>
            </a:r>
            <a:r>
              <a:rPr lang="zh-CN" altLang="en-US" sz="1400" b="0" dirty="0" smtClean="0"/>
              <a:t>前台（贴近观众）；</a:t>
            </a:r>
            <a:endParaRPr lang="zh-CN" altLang="en-US" sz="1400" b="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舞台表现力强的</a:t>
            </a:r>
            <a:r>
              <a:rPr lang="zh-CN" altLang="en-US" sz="1400" b="0" dirty="0" smtClean="0"/>
              <a:t>同学尽量多安排一点</a:t>
            </a:r>
            <a:r>
              <a:rPr lang="zh-CN" altLang="en-US" sz="1400" b="0" dirty="0"/>
              <a:t>表演机会，例如快速排序里多做几次</a:t>
            </a:r>
            <a:r>
              <a:rPr lang="zh-CN" altLang="en-US" sz="1400" b="0" dirty="0" smtClean="0"/>
              <a:t>基准；</a:t>
            </a:r>
            <a:endParaRPr lang="zh-CN" altLang="en-US" sz="1400" b="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可以考虑在表演之后加一点自由</a:t>
            </a:r>
            <a:r>
              <a:rPr lang="zh-CN" altLang="en-US" sz="1400" b="0" dirty="0" smtClean="0"/>
              <a:t>表演。</a:t>
            </a:r>
            <a:endParaRPr lang="zh-CN" altLang="en-US" sz="14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706" y="4293096"/>
            <a:ext cx="2152034" cy="12900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706" y="5648030"/>
            <a:ext cx="2160240" cy="12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关于考试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3800" y="1124744"/>
            <a:ext cx="10160000" cy="5052219"/>
          </a:xfrm>
        </p:spPr>
        <p:txBody>
          <a:bodyPr/>
          <a:lstStyle/>
          <a:p>
            <a:r>
              <a:rPr lang="zh-CN" altLang="en-US" dirty="0"/>
              <a:t>凭良心给大家讲课，至少我对得起你们父母每节课支付的</a:t>
            </a:r>
            <a:r>
              <a:rPr lang="zh-CN" altLang="en-US" dirty="0" smtClean="0"/>
              <a:t>约</a:t>
            </a:r>
            <a:r>
              <a:rPr lang="en-US" altLang="zh-CN" dirty="0" smtClean="0"/>
              <a:t>300</a:t>
            </a:r>
            <a:r>
              <a:rPr lang="en-US" altLang="zh-CN" smtClean="0"/>
              <a:t>+</a:t>
            </a:r>
            <a:r>
              <a:rPr lang="zh-CN" altLang="en-US" smtClean="0"/>
              <a:t>的费用；</a:t>
            </a:r>
            <a:endParaRPr lang="en-US" altLang="zh-CN" smtClean="0"/>
          </a:p>
          <a:p>
            <a:r>
              <a:rPr lang="zh-CN" altLang="en-US" smtClean="0"/>
              <a:t>期末</a:t>
            </a:r>
            <a:r>
              <a:rPr lang="zh-CN" altLang="en-US" dirty="0"/>
              <a:t>考试能给大家</a:t>
            </a:r>
            <a:r>
              <a:rPr lang="en-US" altLang="zh-CN" dirty="0"/>
              <a:t>80</a:t>
            </a:r>
            <a:r>
              <a:rPr lang="zh-CN" altLang="en-US" dirty="0"/>
              <a:t>分，绝对不会只给</a:t>
            </a:r>
            <a:r>
              <a:rPr lang="en-US" altLang="zh-CN" dirty="0"/>
              <a:t>79</a:t>
            </a:r>
            <a:r>
              <a:rPr lang="zh-CN" altLang="en-US" dirty="0" smtClean="0"/>
              <a:t>分！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考试内容：课堂作业</a:t>
            </a:r>
            <a:r>
              <a:rPr lang="en-US" altLang="zh-CN" dirty="0" smtClean="0"/>
              <a:t>(</a:t>
            </a:r>
            <a:r>
              <a:rPr lang="zh-CN" altLang="en-US" dirty="0" smtClean="0"/>
              <a:t>非常重要</a:t>
            </a:r>
            <a:r>
              <a:rPr lang="en-US" altLang="zh-CN" dirty="0" smtClean="0"/>
              <a:t>)+</a:t>
            </a:r>
            <a:r>
              <a:rPr lang="zh-CN" altLang="en-US" dirty="0" smtClean="0"/>
              <a:t>纸质作业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不会考的内容</a:t>
            </a:r>
            <a:endParaRPr lang="en-US" altLang="zh-CN" dirty="0" smtClean="0"/>
          </a:p>
          <a:p>
            <a:pPr lvl="1"/>
            <a:r>
              <a:rPr lang="zh-CN" altLang="en-US" dirty="0"/>
              <a:t>双栈共享一个栈空间</a:t>
            </a:r>
            <a:r>
              <a:rPr lang="zh-CN" altLang="en-US" dirty="0" smtClean="0"/>
              <a:t>、</a:t>
            </a:r>
            <a:r>
              <a:rPr lang="en-US" altLang="zh-CN" dirty="0" smtClean="0"/>
              <a:t>KMP</a:t>
            </a:r>
            <a:r>
              <a:rPr lang="zh-CN" altLang="en-US" dirty="0" smtClean="0"/>
              <a:t>、三对角矩阵</a:t>
            </a:r>
            <a:r>
              <a:rPr lang="zh-CN" altLang="en-US" dirty="0"/>
              <a:t>压缩存储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RB</a:t>
            </a:r>
            <a:r>
              <a:rPr lang="zh-CN" altLang="en-US" dirty="0" smtClean="0"/>
              <a:t>树以及所有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中的补充知识点</a:t>
            </a:r>
            <a:r>
              <a:rPr lang="en-US" altLang="zh-CN" dirty="0" smtClean="0"/>
              <a:t>(A*</a:t>
            </a:r>
            <a:r>
              <a:rPr lang="zh-CN" altLang="en-US" dirty="0" smtClean="0"/>
              <a:t>算法等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8742" y="2392043"/>
            <a:ext cx="1887538" cy="12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919289" y="1439864"/>
            <a:ext cx="856932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正序、逆序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22531" name="Rectangle 6"/>
          <p:cNvSpPr>
            <a:spLocks noChangeArrowheads="1"/>
          </p:cNvSpPr>
          <p:nvPr/>
        </p:nvSpPr>
        <p:spPr bwMode="auto">
          <a:xfrm>
            <a:off x="2325689" y="2232026"/>
            <a:ext cx="7775575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正序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序列：待排序列正好符合排序要求。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逆序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序列：把待排序列逆转过来，正好符合排序要求。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例如，将下列序列排成非递减有序序列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08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49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49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08</a:t>
            </a:r>
          </a:p>
        </p:txBody>
      </p:sp>
      <p:sp>
        <p:nvSpPr>
          <p:cNvPr id="92168" name="AutoShape 8"/>
          <p:cNvSpPr>
            <a:spLocks noChangeArrowheads="1"/>
          </p:cNvSpPr>
          <p:nvPr/>
        </p:nvSpPr>
        <p:spPr bwMode="auto">
          <a:xfrm>
            <a:off x="7870825" y="4248151"/>
            <a:ext cx="1511300" cy="576263"/>
          </a:xfrm>
          <a:prstGeom prst="wedgeRoundRectCallout">
            <a:avLst>
              <a:gd name="adj1" fmla="val -106407"/>
              <a:gd name="adj2" fmla="val -26861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正序！</a:t>
            </a:r>
          </a:p>
        </p:txBody>
      </p:sp>
      <p:sp>
        <p:nvSpPr>
          <p:cNvPr id="92169" name="AutoShape 9"/>
          <p:cNvSpPr>
            <a:spLocks noChangeArrowheads="1"/>
          </p:cNvSpPr>
          <p:nvPr/>
        </p:nvSpPr>
        <p:spPr bwMode="auto">
          <a:xfrm>
            <a:off x="7870825" y="5040313"/>
            <a:ext cx="1511300" cy="576262"/>
          </a:xfrm>
          <a:prstGeom prst="wedgeRoundRectCallout">
            <a:avLst>
              <a:gd name="adj1" fmla="val -107565"/>
              <a:gd name="adj2" fmla="val -70384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逆序！</a:t>
            </a: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white">
          <a:xfrm>
            <a:off x="831226" y="71512"/>
            <a:ext cx="548079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Roll </a:t>
            </a:r>
            <a:r>
              <a:rPr lang="en-US" altLang="zh-CN" sz="3600" b="1" dirty="0"/>
              <a:t>your sleeves up and get to work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87688" y="2017797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我最开始选择这个专业是想轻松找到工作，赚更多钱，但我没想过差点把命搭进去（天天熬夜），头发都快没了！！！</a:t>
            </a:r>
          </a:p>
        </p:txBody>
      </p:sp>
      <p:pic>
        <p:nvPicPr>
          <p:cNvPr id="2052" name="Picture 4" descr="https://nimg.ws.126.net/?url=http%3A%2F%2Fdingyue.ws.126.net%2F2020%2F1108%2F34b75d7dj00qjg67o000yc000hs00a0c.jpg&amp;thumbnail=650x2147483647&amp;quality=80&amp;type=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35" y="2060848"/>
            <a:ext cx="563262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2022感悟生活励志短句（努力终究会有所收获）-我爱育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3" y="1916832"/>
            <a:ext cx="6144049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79" y="1088740"/>
            <a:ext cx="4104456" cy="41044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0"/>
            <a:ext cx="7793037" cy="708025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有缘再见</a:t>
            </a:r>
            <a:endParaRPr lang="zh-CN" altLang="en-US" b="1" dirty="0"/>
          </a:p>
        </p:txBody>
      </p:sp>
      <p:sp>
        <p:nvSpPr>
          <p:cNvPr id="35844" name="文本框 4"/>
          <p:cNvSpPr txBox="1">
            <a:spLocks noChangeArrowheads="1"/>
          </p:cNvSpPr>
          <p:nvPr/>
        </p:nvSpPr>
        <p:spPr bwMode="auto">
          <a:xfrm>
            <a:off x="3111711" y="4941168"/>
            <a:ext cx="655161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ea typeface="黑体" panose="02010609060101010101" pitchFamily="49" charset="-122"/>
              </a:rPr>
              <a:t>求反馈！好评</a:t>
            </a:r>
            <a:r>
              <a:rPr lang="en-US" altLang="zh-CN" sz="4000">
                <a:ea typeface="黑体" panose="02010609060101010101" pitchFamily="49" charset="-122"/>
              </a:rPr>
              <a:t>or</a:t>
            </a:r>
            <a:r>
              <a:rPr lang="zh-CN" altLang="en-US" sz="4000">
                <a:ea typeface="黑体" panose="02010609060101010101" pitchFamily="49" charset="-122"/>
              </a:rPr>
              <a:t>差评？</a:t>
            </a:r>
            <a:endParaRPr lang="en-US" altLang="zh-CN" sz="400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ea typeface="黑体" panose="02010609060101010101" pitchFamily="49" charset="-122"/>
              </a:rPr>
              <a:t>Email</a:t>
            </a:r>
            <a:r>
              <a:rPr lang="zh-CN" altLang="en-US" sz="4000">
                <a:ea typeface="黑体" panose="02010609060101010101" pitchFamily="49" charset="-122"/>
              </a:rPr>
              <a:t>：</a:t>
            </a:r>
            <a:r>
              <a:rPr lang="en-US" altLang="zh-CN" sz="4000">
                <a:ea typeface="黑体" panose="02010609060101010101" pitchFamily="49" charset="-122"/>
              </a:rPr>
              <a:t>ysjxw@qq.com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pic>
        <p:nvPicPr>
          <p:cNvPr id="35845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612999"/>
            <a:ext cx="3535363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1919289" y="1439864"/>
            <a:ext cx="85693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排序算法的稳定性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latin typeface="楷体_GB2312" pitchFamily="49" charset="-122"/>
            </a:endParaRP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2303464" y="2232025"/>
            <a:ext cx="806608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待排序列中存在多个具有相同排序码的数据元素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排序后，这些数据元素的相对次序保持不变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lang="zh-CN" altLang="en-US" sz="80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例如，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08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white">
          <a:xfrm>
            <a:off x="911424" y="54095"/>
            <a:ext cx="511256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0"/>
            <a:ext cx="10515600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稳定性的意义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051148"/>
            <a:ext cx="10331932" cy="504214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如果只是简单的进行数字的排序，那么稳定性将毫无意义。</a:t>
            </a:r>
          </a:p>
          <a:p>
            <a:r>
              <a:rPr lang="zh-CN" altLang="en-US" sz="2000" dirty="0"/>
              <a:t>如果排序的内容仅仅是一个复杂对象的某一个数字属性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那么</a:t>
            </a:r>
            <a:r>
              <a:rPr lang="zh-CN" altLang="en-US" sz="2000" dirty="0"/>
              <a:t>稳定性依旧将毫无</a:t>
            </a:r>
            <a:r>
              <a:rPr lang="zh-CN" altLang="en-US" sz="2000" dirty="0" smtClean="0"/>
              <a:t>意义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如果要排序的内容是一个复杂对象的多个数字属性，</a:t>
            </a:r>
            <a:r>
              <a:rPr lang="zh-CN" altLang="en-US" sz="2000" dirty="0" smtClean="0"/>
              <a:t>但是其</a:t>
            </a:r>
            <a:r>
              <a:rPr lang="zh-CN" altLang="en-US" sz="2000" dirty="0"/>
              <a:t>原本的初始顺序毫无意义，那么稳定性依旧将毫无意义。</a:t>
            </a:r>
          </a:p>
          <a:p>
            <a:r>
              <a:rPr lang="zh-CN" altLang="en-US" sz="2000" dirty="0"/>
              <a:t>除非要排序的内容是一个复杂对象的多个数字属性，且其原本的初始顺序存在意义，</a:t>
            </a:r>
            <a:r>
              <a:rPr lang="zh-CN" altLang="en-US" sz="2000" dirty="0" smtClean="0"/>
              <a:t>那么需要</a:t>
            </a:r>
            <a:r>
              <a:rPr lang="zh-CN" altLang="en-US" sz="2000" dirty="0"/>
              <a:t>在二次排序的基础上保持原有排序的意义，才需要使用到稳定性的算法，例如要排序的内容是一组原本按照价格高低排序的对象，如今需要按照销量高低排序，使用稳定性算法，</a:t>
            </a:r>
            <a:r>
              <a:rPr lang="zh-CN" altLang="en-US" sz="2000" u="sng"/>
              <a:t>可以</a:t>
            </a:r>
            <a:r>
              <a:rPr lang="zh-CN" altLang="en-US" sz="2000" u="sng" smtClean="0"/>
              <a:t>使得相同销量</a:t>
            </a:r>
            <a:r>
              <a:rPr lang="zh-CN" altLang="en-US" sz="2000" u="sng" dirty="0"/>
              <a:t>的对象依旧保持着价格高低的排序展现</a:t>
            </a:r>
            <a:r>
              <a:rPr lang="zh-CN" altLang="en-US" sz="2000" dirty="0"/>
              <a:t>，只有销量不同的才会重新排序。</a:t>
            </a:r>
            <a:r>
              <a:rPr lang="zh-CN" altLang="en-US" sz="2000" dirty="0" smtClean="0"/>
              <a:t>（如果</a:t>
            </a:r>
            <a:r>
              <a:rPr lang="zh-CN" altLang="en-US" sz="2000" dirty="0"/>
              <a:t>需求不需要保持初始的排序意义，那么使用稳定性算法依旧将毫无意义</a:t>
            </a:r>
            <a:r>
              <a:rPr lang="zh-CN" altLang="en-US" sz="2000" dirty="0" smtClean="0"/>
              <a:t>）</a:t>
            </a:r>
            <a:endParaRPr lang="zh-CN" altLang="en-US" sz="2000" dirty="0"/>
          </a:p>
          <a:p>
            <a:r>
              <a:rPr lang="zh-CN" altLang="en-US" sz="2000" dirty="0"/>
              <a:t>例如</a:t>
            </a:r>
            <a:r>
              <a:rPr lang="zh-CN" altLang="en-US" sz="2000" dirty="0" smtClean="0"/>
              <a:t>，</a:t>
            </a:r>
            <a:r>
              <a:rPr lang="zh-CN" altLang="en-US" sz="2000" dirty="0">
                <a:solidFill>
                  <a:srgbClr val="C00000"/>
                </a:solidFill>
              </a:rPr>
              <a:t>以某种关键字的方式排序后，能不影响到其他关键字原来排序结果的方法就是稳定的</a:t>
            </a:r>
            <a:r>
              <a:rPr lang="zh-CN" altLang="en-US" sz="2000" dirty="0"/>
              <a:t>，比如一开始按照价格高低排序结果为 </a:t>
            </a:r>
            <a:r>
              <a:rPr lang="en-US" altLang="zh-CN" sz="2000" dirty="0"/>
              <a:t>a(10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5</a:t>
            </a:r>
            <a:r>
              <a:rPr lang="zh-CN" altLang="en-US" sz="2000" dirty="0"/>
              <a:t>个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b(8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c(6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d(4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30</a:t>
            </a:r>
            <a:r>
              <a:rPr lang="zh-CN" altLang="en-US" sz="2000" dirty="0"/>
              <a:t>个</a:t>
            </a:r>
            <a:r>
              <a:rPr lang="en-US" altLang="zh-CN" sz="2000" dirty="0"/>
              <a:t>),</a:t>
            </a:r>
            <a:r>
              <a:rPr lang="zh-CN" altLang="en-US" sz="2000" dirty="0"/>
              <a:t>则按照销量重排序后如果保持 </a:t>
            </a:r>
            <a:r>
              <a:rPr lang="en-US" altLang="zh-CN" sz="2000" dirty="0"/>
              <a:t>d(30</a:t>
            </a:r>
            <a:r>
              <a:rPr lang="zh-CN" altLang="en-US" sz="2000" dirty="0"/>
              <a:t>个</a:t>
            </a:r>
            <a:r>
              <a:rPr lang="en-US" altLang="zh-CN" sz="2000" dirty="0"/>
              <a:t>,</a:t>
            </a:r>
            <a:r>
              <a:rPr lang="zh-CN" altLang="en-US" sz="2000" dirty="0"/>
              <a:t>价格为</a:t>
            </a:r>
            <a:r>
              <a:rPr lang="en-US" altLang="zh-CN" sz="2000" dirty="0"/>
              <a:t>4</a:t>
            </a:r>
            <a:r>
              <a:rPr lang="zh-CN" altLang="en-US" sz="2000" dirty="0"/>
              <a:t>元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8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c(20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6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a(5</a:t>
            </a:r>
            <a:r>
              <a:rPr lang="zh-CN" altLang="en-US" sz="2000" dirty="0"/>
              <a:t>个，价格为</a:t>
            </a:r>
            <a:r>
              <a:rPr lang="en-US" altLang="zh-CN" sz="2000" dirty="0"/>
              <a:t>10</a:t>
            </a:r>
            <a:r>
              <a:rPr lang="zh-CN" altLang="en-US" sz="2000" dirty="0"/>
              <a:t>元</a:t>
            </a:r>
            <a:r>
              <a:rPr lang="en-US" altLang="zh-CN" sz="2000" dirty="0"/>
              <a:t>)</a:t>
            </a:r>
            <a:r>
              <a:rPr lang="zh-CN" altLang="en-US" sz="2000" dirty="0"/>
              <a:t>，则说明该方法为稳定的，而如果出现</a:t>
            </a:r>
            <a:r>
              <a:rPr lang="en-US" altLang="zh-CN" sz="2000" dirty="0"/>
              <a:t>c</a:t>
            </a:r>
            <a:r>
              <a:rPr lang="zh-CN" altLang="en-US" sz="2000" dirty="0"/>
              <a:t>在</a:t>
            </a:r>
            <a:r>
              <a:rPr lang="en-US" altLang="zh-CN" sz="2000" dirty="0"/>
              <a:t>b</a:t>
            </a:r>
            <a:r>
              <a:rPr lang="zh-CN" altLang="en-US" sz="2000" dirty="0"/>
              <a:t>前，破坏了排序前</a:t>
            </a:r>
            <a:r>
              <a:rPr lang="en-US" altLang="zh-CN" sz="2000" dirty="0"/>
              <a:t>b</a:t>
            </a:r>
            <a:r>
              <a:rPr lang="zh-CN" altLang="en-US" sz="2000" dirty="0"/>
              <a:t>在</a:t>
            </a:r>
            <a:r>
              <a:rPr lang="en-US" altLang="zh-CN" sz="2000" dirty="0"/>
              <a:t>c</a:t>
            </a:r>
            <a:r>
              <a:rPr lang="zh-CN" altLang="en-US" sz="2000" dirty="0"/>
              <a:t>前的顺序，则说明这个方法是不稳定</a:t>
            </a:r>
            <a:r>
              <a:rPr lang="zh-CN" altLang="en-US" sz="2000" dirty="0" smtClean="0"/>
              <a:t>的。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565491" y="6519731"/>
            <a:ext cx="5616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https://www.cnblogs.com/lxy-xf/p/11321536.html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0342"/>
            <a:ext cx="4654751" cy="23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it.com.cn/f/diy/046/25/040624_hd_maxlineiii_1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86" y="5310982"/>
            <a:ext cx="151288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 descr="http://pic.baike.soso.com/p/20130822/20130822103213-449549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436" y="2420144"/>
            <a:ext cx="156845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983432" y="1057275"/>
            <a:ext cx="964907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内部排序和外部排序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      </a:t>
            </a:r>
            <a:r>
              <a:rPr lang="zh-CN" altLang="en-US" sz="2600" dirty="0"/>
              <a:t>由于待排序的数据元素数量不同，使得排序过程中涉及的</a:t>
            </a:r>
            <a:r>
              <a:rPr lang="zh-CN" altLang="en-US" sz="2600" dirty="0">
                <a:solidFill>
                  <a:srgbClr val="0000FF"/>
                </a:solidFill>
              </a:rPr>
              <a:t>存储器不同</a:t>
            </a:r>
            <a:r>
              <a:rPr lang="zh-CN" altLang="en-US" sz="2600" dirty="0"/>
              <a:t>，可将排序方法分为两大类：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487240" y="2132856"/>
            <a:ext cx="9649320" cy="374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内部排序</a:t>
            </a:r>
            <a:r>
              <a:rPr lang="zh-CN" altLang="en-US" sz="2600" dirty="0"/>
              <a:t>：排序期间所有数据元素均放在内存</a:t>
            </a:r>
            <a:endParaRPr lang="en-US" altLang="zh-CN" sz="2600" dirty="0"/>
          </a:p>
          <a:p>
            <a:pPr>
              <a:buClr>
                <a:srgbClr val="FF7C80"/>
              </a:buClr>
              <a:buSzPct val="55000"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外部排序</a:t>
            </a:r>
            <a:r>
              <a:rPr lang="zh-CN" altLang="en-US" sz="2600" dirty="0"/>
              <a:t>：如果待排序的数据元素数量很大，以致内存一次不能容纳全部元素，排序期间尚需对外存进行访问的排序过程。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          </a:t>
            </a:r>
            <a:r>
              <a:rPr lang="zh-CN" altLang="en-US" sz="2400" dirty="0">
                <a:solidFill>
                  <a:srgbClr val="FF3399"/>
                </a:solidFill>
              </a:rPr>
              <a:t>注：</a:t>
            </a:r>
            <a:r>
              <a:rPr lang="zh-CN" altLang="en-US" sz="2400" dirty="0"/>
              <a:t>外部排序时，要将数据元素分批调入内存来排序，中间结果还要及时放入外存，显然外部排序要复杂得多。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white">
          <a:xfrm>
            <a:off x="838244" y="116632"/>
            <a:ext cx="56177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919289" y="1124744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zh-CN" altLang="en-US" sz="28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按排序过程中</a:t>
            </a:r>
            <a:r>
              <a:rPr lang="zh-CN" altLang="en-US" sz="2600">
                <a:solidFill>
                  <a:srgbClr val="3333FF"/>
                </a:solidFill>
              </a:rPr>
              <a:t>依据的不同原则</a:t>
            </a:r>
            <a:r>
              <a:rPr lang="zh-CN" altLang="en-US" sz="2600"/>
              <a:t>，可分为：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white">
          <a:xfrm>
            <a:off x="911424" y="45386"/>
            <a:ext cx="49685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</a:p>
        </p:txBody>
      </p:sp>
      <p:sp>
        <p:nvSpPr>
          <p:cNvPr id="25611" name="Rectangle 15"/>
          <p:cNvSpPr>
            <a:spLocks noChangeArrowheads="1"/>
          </p:cNvSpPr>
          <p:nvPr/>
        </p:nvSpPr>
        <p:spPr bwMode="auto">
          <a:xfrm>
            <a:off x="2363788" y="2132806"/>
            <a:ext cx="7581900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插入排序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直接插入排序、折半插入排序、希尔排序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交换排序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起泡排序、快速排序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选择排序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直接选择排序、堆排序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归并排序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基数排序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最低位优先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LSD</a:t>
            </a: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、最高位优先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MSD</a:t>
            </a:r>
            <a:endParaRPr lang="zh-CN" altLang="en-US" sz="2400" dirty="0"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 dirty="0"/>
              <a:t>    按排序过程中</a:t>
            </a:r>
            <a:r>
              <a:rPr lang="zh-CN" altLang="en-US" sz="2600" dirty="0">
                <a:solidFill>
                  <a:srgbClr val="0000FF"/>
                </a:solidFill>
              </a:rPr>
              <a:t>所需工作量的不同</a:t>
            </a:r>
            <a:r>
              <a:rPr lang="zh-CN" altLang="en-US" sz="2600" dirty="0"/>
              <a:t>，可分为三类：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white">
          <a:xfrm>
            <a:off x="921760" y="37306"/>
            <a:ext cx="6182304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6635" name="Rectangle 15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简单的排序方法：时间效率低，</a:t>
            </a:r>
            <a:r>
              <a:rPr lang="en-US" altLang="zh-CN" sz="2600">
                <a:latin typeface="Times New Roman" panose="02020603050405020304" pitchFamily="18" charset="0"/>
              </a:rPr>
              <a:t>O(n</a:t>
            </a:r>
            <a:r>
              <a:rPr lang="en-US" altLang="zh-CN" sz="2600" baseline="30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直接插入排序、起泡排序、直接选择排序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先进的排序方</a:t>
            </a:r>
            <a:r>
              <a:rPr lang="zh-CN" altLang="en-US" sz="2600">
                <a:latin typeface="楷体_GB2312" pitchFamily="49" charset="-122"/>
              </a:rPr>
              <a:t>法：</a:t>
            </a:r>
            <a:r>
              <a:rPr lang="zh-CN" altLang="en-US" sz="2600"/>
              <a:t>时间效率高，</a:t>
            </a:r>
            <a:r>
              <a:rPr lang="en-US" altLang="zh-CN" sz="2600">
                <a:latin typeface="Times New Roman" panose="02020603050405020304" pitchFamily="18" charset="0"/>
              </a:rPr>
              <a:t>O(nlog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endParaRPr lang="zh-CN" altLang="en-US" sz="2600"/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快速排序、堆排序、归并排序</a:t>
            </a:r>
            <a:endParaRPr lang="en-US" altLang="zh-CN" sz="2400">
              <a:latin typeface="楷体_GB2312" pitchFamily="49" charset="-122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其他排序方法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基数排序：时间效率高，</a:t>
            </a:r>
            <a:r>
              <a:rPr lang="en-US" altLang="zh-CN" sz="2400">
                <a:latin typeface="Times New Roman" panose="02020603050405020304" pitchFamily="18" charset="0"/>
              </a:rPr>
              <a:t>O( d×n)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希尔排序：时间效率与增量序列有关，一般介于前两类之间。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</a:t>
            </a:r>
            <a:r>
              <a:rPr lang="zh-CN" altLang="en-US" sz="2600">
                <a:solidFill>
                  <a:srgbClr val="0000FF"/>
                </a:solidFill>
              </a:rPr>
              <a:t>不同的设计方法</a:t>
            </a:r>
            <a:r>
              <a:rPr lang="zh-CN" altLang="en-US" sz="2600"/>
              <a:t>，可分为：</a:t>
            </a: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white">
          <a:xfrm>
            <a:off x="1090613" y="37306"/>
            <a:ext cx="63007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7659" name="Rectangle 16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自底向上求解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三种简单的排序：直接插入、起泡、直接选择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希尔排序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堆排序</a:t>
            </a:r>
            <a:endParaRPr lang="zh-CN" altLang="en-US" sz="22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自顶向下求解：基于分治法的排序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快速排序、归并排序</a:t>
            </a:r>
            <a:r>
              <a:rPr lang="en-US" altLang="zh-CN" sz="2400">
                <a:latin typeface="楷体_GB2312" pitchFamily="49" charset="-122"/>
              </a:rPr>
              <a:t>(</a:t>
            </a:r>
            <a:r>
              <a:rPr lang="zh-CN" altLang="en-US" sz="2400">
                <a:latin typeface="楷体_GB2312" pitchFamily="49" charset="-122"/>
              </a:rPr>
              <a:t>递归</a:t>
            </a:r>
            <a:r>
              <a:rPr lang="en-US" altLang="zh-CN" sz="2400">
                <a:latin typeface="楷体_GB2312" pitchFamily="49" charset="-122"/>
              </a:rPr>
              <a:t>)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基数排序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自底向上：最低位优先</a:t>
            </a:r>
            <a:r>
              <a:rPr lang="en-US" altLang="zh-CN" sz="2400">
                <a:latin typeface="Times New Roman" panose="02020603050405020304" pitchFamily="18" charset="0"/>
              </a:rPr>
              <a:t>LSD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自顶向下：最高位优先</a:t>
            </a:r>
            <a:r>
              <a:rPr lang="en-US" altLang="zh-CN" sz="2400">
                <a:latin typeface="Times New Roman" panose="02020603050405020304" pitchFamily="18" charset="0"/>
              </a:rPr>
              <a:t>MSD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download.txrjy.com/forum/201701/13/165113aex7v5zhtl8twvf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80321"/>
            <a:ext cx="2699792" cy="188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376" y="116632"/>
            <a:ext cx="3744416" cy="577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zh-CN" altLang="en-US" sz="3600" b="1" dirty="0"/>
              <a:t>第八</a:t>
            </a:r>
            <a:r>
              <a:rPr lang="zh-CN" altLang="en-US" sz="3600" b="1" dirty="0" smtClean="0"/>
              <a:t>章 要点</a:t>
            </a:r>
            <a:r>
              <a:rPr lang="zh-CN" altLang="en-US" sz="3600" b="1" dirty="0"/>
              <a:t>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15480" y="953262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图的基本概念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图的遍历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两种应用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最小生成树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最短路径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另</a:t>
            </a:r>
            <a:r>
              <a:rPr lang="zh-CN" altLang="en-US" b="1" dirty="0" smtClean="0"/>
              <a:t>两种应用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拓扑排序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关键路径</a:t>
            </a:r>
            <a:endParaRPr lang="en-US" altLang="zh-CN" b="1" dirty="0"/>
          </a:p>
        </p:txBody>
      </p:sp>
      <p:pic>
        <p:nvPicPr>
          <p:cNvPr id="10244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987425"/>
            <a:ext cx="48514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文本框 2"/>
          <p:cNvSpPr txBox="1">
            <a:spLocks noChangeArrowheads="1"/>
          </p:cNvSpPr>
          <p:nvPr/>
        </p:nvSpPr>
        <p:spPr bwMode="auto">
          <a:xfrm>
            <a:off x="6383338" y="1557338"/>
            <a:ext cx="1733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marL="742950" indent="-28575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marL="11430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marL="16002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marL="20574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r>
              <a:rPr lang="zh-CN" altLang="en-US" sz="2000" b="0" dirty="0">
                <a:solidFill>
                  <a:schemeClr val="bg1"/>
                </a:solidFill>
              </a:rPr>
              <a:t>图有哪些应用？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12" y="5068062"/>
            <a:ext cx="2141736" cy="1759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0" y="5010430"/>
            <a:ext cx="2265412" cy="1847571"/>
          </a:xfrm>
          <a:prstGeom prst="rect">
            <a:avLst/>
          </a:prstGeom>
        </p:spPr>
      </p:pic>
      <p:pic>
        <p:nvPicPr>
          <p:cNvPr id="9" name="Picture 10" descr="https://ss1.bdstatic.com/70cFuXSh_Q1YnxGkpoWK1HF6hhy/it/u=2294732921,1364565702&amp;fm=26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5019848"/>
            <a:ext cx="2207298" cy="18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919288" y="105273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时间复杂度</a:t>
            </a:r>
            <a:endParaRPr lang="zh-CN" altLang="en-US" sz="260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2351089" y="1628999"/>
            <a:ext cx="8857479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主要分析排序码的比较次数与数据元素的移动次数</a:t>
            </a:r>
          </a:p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一般按平均情况估算，</a:t>
            </a:r>
            <a:r>
              <a:rPr lang="zh-CN" altLang="en-US" sz="2600" dirty="0">
                <a:latin typeface="Times New Roman" panose="02020603050405020304" pitchFamily="18" charset="0"/>
              </a:rPr>
              <a:t>若算法受序列初始排列影响较大，还需按最好情况和最坏情况估算</a:t>
            </a:r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983432" y="68470"/>
            <a:ext cx="594122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衡量排序算法优劣的标准</a:t>
            </a: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1919288" y="2997424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空间复杂度</a:t>
            </a:r>
            <a:endParaRPr lang="zh-CN" altLang="en-US" sz="2600"/>
          </a:p>
        </p:txBody>
      </p:sp>
      <p:sp>
        <p:nvSpPr>
          <p:cNvPr id="28685" name="Rectangle 16"/>
          <p:cNvSpPr>
            <a:spLocks noChangeArrowheads="1"/>
          </p:cNvSpPr>
          <p:nvPr/>
        </p:nvSpPr>
        <p:spPr bwMode="auto">
          <a:xfrm>
            <a:off x="2351089" y="3500662"/>
            <a:ext cx="56165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/>
              <a:t>占用的内存辅助空间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1919288" y="400548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稳定性</a:t>
            </a:r>
            <a:endParaRPr lang="zh-CN" altLang="en-US" sz="2600"/>
          </a:p>
        </p:txBody>
      </p:sp>
      <p:sp>
        <p:nvSpPr>
          <p:cNvPr id="28687" name="Rectangle 19"/>
          <p:cNvSpPr>
            <a:spLocks noChangeArrowheads="1"/>
          </p:cNvSpPr>
          <p:nvPr/>
        </p:nvSpPr>
        <p:spPr bwMode="auto">
          <a:xfrm>
            <a:off x="2325688" y="4507137"/>
            <a:ext cx="75819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稳定的排序方法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直接插入、折半插入、起泡、归并、基数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不稳定的排序方法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希尔、直接选择、堆、快速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ChangeArrowheads="1"/>
          </p:cNvSpPr>
          <p:nvPr/>
        </p:nvSpPr>
        <p:spPr bwMode="auto">
          <a:xfrm>
            <a:off x="1343472" y="1268760"/>
            <a:ext cx="10225507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sz="2600" dirty="0">
                <a:latin typeface="Times New Roman" panose="02020603050405020304" pitchFamily="18" charset="0"/>
              </a:rPr>
              <a:t>通常，在排序过程中需进行以下两个基本操作：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）比较两个排序码的大小；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）将数据元素从一个位置移动到另一个位置。  </a:t>
            </a: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前一个操作对大多数排序方法来说都是必要的，而后一个操作与数据元素序列的存储方式有关。</a:t>
            </a:r>
            <a:endParaRPr lang="zh-CN" altLang="en-US" sz="800" dirty="0">
              <a:latin typeface="Times New Roman" panose="02020603050405020304" pitchFamily="18" charset="0"/>
            </a:endParaRP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以下内部排序算法中待排序的元素序列顺序存放在一个数据表中，</a:t>
            </a:r>
            <a:r>
              <a:rPr lang="zh-CN" altLang="en-US" sz="2600" dirty="0">
                <a:solidFill>
                  <a:srgbClr val="CC0066"/>
                </a:solidFill>
                <a:latin typeface="Times New Roman" panose="02020603050405020304" pitchFamily="18" charset="0"/>
              </a:rPr>
              <a:t>定义排序用到的数据表类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如下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为方便起见，将元素的数据存储放在公共部分，可以直接读取排序码和修改排序码。</a:t>
            </a:r>
            <a:endParaRPr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1919288" y="1052513"/>
            <a:ext cx="8424862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&lt;iostream.h&gt;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const int DefaultSize = 100;	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Element {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数据表元素定义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 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重载函数：略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105000"/>
              </a:lnSpc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dataList {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数据表类定义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dataList(int maxSz=DefaultSize) : maxSize(maxSz),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    currentSize(0) { Vector=new Element&lt;T&gt;[maxSize];}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801688" y="0"/>
            <a:ext cx="58703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3" name="Rectangle 13"/>
          <p:cNvSpPr>
            <a:spLocks noChangeArrowheads="1"/>
          </p:cNvSpPr>
          <p:nvPr/>
        </p:nvSpPr>
        <p:spPr bwMode="auto">
          <a:xfrm>
            <a:off x="1919289" y="1484313"/>
            <a:ext cx="8512175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void Swap ( Element &lt;T&gt; &amp; x,  Element &lt;T&gt; &amp; y )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{ Element&lt;T&gt; temp = x;  x = y;  y = temp; }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x,y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int Length() { return currentSize; }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 &lt;T&gt; &amp; operator [ ](int i) { return Vector[i];}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取第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Partition (const int low, const int high)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快速排序划分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private: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Element &lt;T&gt; * Vector;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存储排序元素的向量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MaxSize</a:t>
            </a:r>
            <a:r>
              <a:rPr kumimoji="1" lang="zh-CN" altLang="en-US" sz="2400">
                <a:latin typeface="Times New Roman" panose="02020603050405020304" pitchFamily="18" charset="0"/>
              </a:rPr>
              <a:t>；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最大元素个数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CurrentSize;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当前元素个数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  <a:r>
              <a:rPr kumimoji="1" lang="zh-CN" altLang="en-US" sz="2400">
                <a:latin typeface="Times New Roman" panose="02020603050405020304" pitchFamily="18" charset="0"/>
              </a:rPr>
              <a:t>；  </a:t>
            </a:r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765176" y="0"/>
            <a:ext cx="63388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11424" y="-9318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9.2 </a:t>
            </a: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插入排序</a:t>
            </a: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1775520" y="1340768"/>
            <a:ext cx="9289032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的基本方法：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每步将一个待排序的元素，按其排序码大小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插入到前面已经排好序的一组元素的适当位置上，直到元素全部插入为止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可选择不同的查找插入位置的方法，据此得到多种插入排序方法。下面介绍三种：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折半插入排序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希尔排序</a:t>
            </a:r>
            <a:endParaRPr kumimoji="1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18786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763624"/>
            <a:ext cx="3456383" cy="30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1127448" y="980728"/>
            <a:ext cx="1044116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  当插入第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已经排好序。这时，用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的排序码与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-2], …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顺序进行比较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，直到找到插入位置即将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插入，原来位置上的元素向后顺移。</a:t>
            </a:r>
          </a:p>
        </p:txBody>
      </p:sp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874713" y="11773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直接插入排序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29309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2" descr="https://timgsa.baidu.com/timg?image&amp;quality=80&amp;size=b9999_10000&amp;sec=1574070671716&amp;di=a96a5e3b51d21861b150dd96e8ac1225&amp;imgtype=0&amp;src=http%3A%2F%2Fcuijiahua.com%2Fwp-content%2Fuploads%2F2017%2F12%2Falgorithm_2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57" y="3394818"/>
            <a:ext cx="3697287" cy="305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3" name="AutoShape 13" descr="白色大理石"/>
          <p:cNvSpPr>
            <a:spLocks noChangeArrowheads="1"/>
          </p:cNvSpPr>
          <p:nvPr/>
        </p:nvSpPr>
        <p:spPr bwMode="auto">
          <a:xfrm>
            <a:off x="2487488" y="1670720"/>
            <a:ext cx="7848600" cy="457200"/>
          </a:xfrm>
          <a:prstGeom prst="parallelogram">
            <a:avLst>
              <a:gd name="adj" fmla="val 24844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536" name="AutoShape 16"/>
          <p:cNvSpPr>
            <a:spLocks noChangeArrowheads="1"/>
          </p:cNvSpPr>
          <p:nvPr/>
        </p:nvSpPr>
        <p:spPr bwMode="auto">
          <a:xfrm>
            <a:off x="3782888" y="128972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7" name="AutoShape 17"/>
          <p:cNvSpPr>
            <a:spLocks noChangeArrowheads="1"/>
          </p:cNvSpPr>
          <p:nvPr/>
        </p:nvSpPr>
        <p:spPr bwMode="auto">
          <a:xfrm>
            <a:off x="4544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8" name="AutoShape 18"/>
          <p:cNvSpPr>
            <a:spLocks noChangeArrowheads="1"/>
          </p:cNvSpPr>
          <p:nvPr/>
        </p:nvSpPr>
        <p:spPr bwMode="auto">
          <a:xfrm>
            <a:off x="5306888" y="90872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9" name="AutoShape 19"/>
          <p:cNvSpPr>
            <a:spLocks noChangeArrowheads="1"/>
          </p:cNvSpPr>
          <p:nvPr/>
        </p:nvSpPr>
        <p:spPr bwMode="auto">
          <a:xfrm>
            <a:off x="6068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0" name="AutoShape 20"/>
          <p:cNvSpPr>
            <a:spLocks noChangeArrowheads="1"/>
          </p:cNvSpPr>
          <p:nvPr/>
        </p:nvSpPr>
        <p:spPr bwMode="auto">
          <a:xfrm>
            <a:off x="6830888" y="136592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1" name="AutoShape 21"/>
          <p:cNvSpPr>
            <a:spLocks noChangeArrowheads="1"/>
          </p:cNvSpPr>
          <p:nvPr/>
        </p:nvSpPr>
        <p:spPr bwMode="auto">
          <a:xfrm>
            <a:off x="7592888" y="167072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5" name="Text Box 22"/>
          <p:cNvSpPr txBox="1">
            <a:spLocks noChangeArrowheads="1"/>
          </p:cNvSpPr>
          <p:nvPr/>
        </p:nvSpPr>
        <p:spPr bwMode="auto">
          <a:xfrm>
            <a:off x="3903538" y="2127920"/>
            <a:ext cx="414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0        1        2        3        4        5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8" name="Group 58"/>
          <p:cNvGrpSpPr>
            <a:grpSpLocks/>
          </p:cNvGrpSpPr>
          <p:nvPr/>
        </p:nvGrpSpPr>
        <p:grpSpPr bwMode="auto">
          <a:xfrm>
            <a:off x="2049338" y="2666083"/>
            <a:ext cx="8439150" cy="1790700"/>
            <a:chOff x="204" y="1803"/>
            <a:chExt cx="5316" cy="1128"/>
          </a:xfrm>
        </p:grpSpPr>
        <p:sp>
          <p:nvSpPr>
            <p:cNvPr id="107543" name="AutoShape 23" descr="白色大理石"/>
            <p:cNvSpPr>
              <a:spLocks noChangeArrowheads="1"/>
            </p:cNvSpPr>
            <p:nvPr/>
          </p:nvSpPr>
          <p:spPr bwMode="auto">
            <a:xfrm>
              <a:off x="576" y="228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51" name="Text Box 24"/>
            <p:cNvSpPr txBox="1">
              <a:spLocks noChangeArrowheads="1"/>
            </p:cNvSpPr>
            <p:nvPr/>
          </p:nvSpPr>
          <p:spPr bwMode="auto">
            <a:xfrm>
              <a:off x="1372" y="257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5" name="AutoShape 25"/>
            <p:cNvSpPr>
              <a:spLocks noChangeArrowheads="1"/>
            </p:cNvSpPr>
            <p:nvPr/>
          </p:nvSpPr>
          <p:spPr bwMode="auto">
            <a:xfrm>
              <a:off x="1296" y="204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6" name="AutoShape 26"/>
            <p:cNvSpPr>
              <a:spLocks noChangeArrowheads="1"/>
            </p:cNvSpPr>
            <p:nvPr/>
          </p:nvSpPr>
          <p:spPr bwMode="auto">
            <a:xfrm>
              <a:off x="177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7" name="AutoShape 27"/>
            <p:cNvSpPr>
              <a:spLocks noChangeArrowheads="1"/>
            </p:cNvSpPr>
            <p:nvPr/>
          </p:nvSpPr>
          <p:spPr bwMode="auto">
            <a:xfrm>
              <a:off x="2256" y="180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8" name="AutoShape 28"/>
            <p:cNvSpPr>
              <a:spLocks noChangeArrowheads="1"/>
            </p:cNvSpPr>
            <p:nvPr/>
          </p:nvSpPr>
          <p:spPr bwMode="auto">
            <a:xfrm>
              <a:off x="273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9" name="AutoShape 29"/>
            <p:cNvSpPr>
              <a:spLocks noChangeArrowheads="1"/>
            </p:cNvSpPr>
            <p:nvPr/>
          </p:nvSpPr>
          <p:spPr bwMode="auto">
            <a:xfrm>
              <a:off x="3216" y="209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0" name="AutoShape 30"/>
            <p:cNvSpPr>
              <a:spLocks noChangeArrowheads="1"/>
            </p:cNvSpPr>
            <p:nvPr/>
          </p:nvSpPr>
          <p:spPr bwMode="auto">
            <a:xfrm>
              <a:off x="3696" y="228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1" name="AutoShape 31"/>
            <p:cNvSpPr>
              <a:spLocks noChangeArrowheads="1"/>
            </p:cNvSpPr>
            <p:nvPr/>
          </p:nvSpPr>
          <p:spPr bwMode="auto">
            <a:xfrm>
              <a:off x="4368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2" name="Text Box 32"/>
            <p:cNvSpPr txBox="1">
              <a:spLocks noChangeArrowheads="1"/>
            </p:cNvSpPr>
            <p:nvPr/>
          </p:nvSpPr>
          <p:spPr bwMode="auto">
            <a:xfrm>
              <a:off x="204" y="2285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Line 43"/>
            <p:cNvSpPr>
              <a:spLocks noChangeShapeType="1"/>
            </p:cNvSpPr>
            <p:nvPr/>
          </p:nvSpPr>
          <p:spPr bwMode="auto">
            <a:xfrm>
              <a:off x="1920" y="2859"/>
              <a:ext cx="254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5" name="Line 45"/>
            <p:cNvSpPr>
              <a:spLocks noChangeShapeType="1"/>
            </p:cNvSpPr>
            <p:nvPr/>
          </p:nvSpPr>
          <p:spPr bwMode="auto">
            <a:xfrm flipH="1">
              <a:off x="1920" y="2931"/>
              <a:ext cx="254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7567" name="Text Box 47"/>
          <p:cNvSpPr txBox="1">
            <a:spLocks noChangeArrowheads="1"/>
          </p:cNvSpPr>
          <p:nvPr/>
        </p:nvSpPr>
        <p:spPr bwMode="auto">
          <a:xfrm>
            <a:off x="1833439" y="1308770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9" name="Group 59"/>
          <p:cNvGrpSpPr>
            <a:grpSpLocks/>
          </p:cNvGrpSpPr>
          <p:nvPr/>
        </p:nvGrpSpPr>
        <p:grpSpPr bwMode="auto">
          <a:xfrm>
            <a:off x="1904876" y="4644108"/>
            <a:ext cx="8583612" cy="1790700"/>
            <a:chOff x="113" y="3049"/>
            <a:chExt cx="5407" cy="1128"/>
          </a:xfrm>
        </p:grpSpPr>
        <p:sp>
          <p:nvSpPr>
            <p:cNvPr id="34837" name="Text Box 33"/>
            <p:cNvSpPr txBox="1">
              <a:spLocks noChangeArrowheads="1"/>
            </p:cNvSpPr>
            <p:nvPr/>
          </p:nvSpPr>
          <p:spPr bwMode="auto">
            <a:xfrm>
              <a:off x="1373" y="3817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4" name="AutoShape 34" descr="白色大理石"/>
            <p:cNvSpPr>
              <a:spLocks noChangeArrowheads="1"/>
            </p:cNvSpPr>
            <p:nvPr/>
          </p:nvSpPr>
          <p:spPr bwMode="auto">
            <a:xfrm>
              <a:off x="576" y="3529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55" name="AutoShape 35"/>
            <p:cNvSpPr>
              <a:spLocks noChangeArrowheads="1"/>
            </p:cNvSpPr>
            <p:nvPr/>
          </p:nvSpPr>
          <p:spPr bwMode="auto">
            <a:xfrm>
              <a:off x="1296" y="3289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6" name="AutoShape 36"/>
            <p:cNvSpPr>
              <a:spLocks noChangeArrowheads="1"/>
            </p:cNvSpPr>
            <p:nvPr/>
          </p:nvSpPr>
          <p:spPr bwMode="auto">
            <a:xfrm>
              <a:off x="177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7" name="AutoShape 37"/>
            <p:cNvSpPr>
              <a:spLocks noChangeArrowheads="1"/>
            </p:cNvSpPr>
            <p:nvPr/>
          </p:nvSpPr>
          <p:spPr bwMode="auto">
            <a:xfrm>
              <a:off x="2256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8" name="AutoShape 38"/>
            <p:cNvSpPr>
              <a:spLocks noChangeArrowheads="1"/>
            </p:cNvSpPr>
            <p:nvPr/>
          </p:nvSpPr>
          <p:spPr bwMode="auto">
            <a:xfrm>
              <a:off x="273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9" name="AutoShape 39"/>
            <p:cNvSpPr>
              <a:spLocks noChangeArrowheads="1"/>
            </p:cNvSpPr>
            <p:nvPr/>
          </p:nvSpPr>
          <p:spPr bwMode="auto">
            <a:xfrm>
              <a:off x="3216" y="3337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0" name="AutoShape 40"/>
            <p:cNvSpPr>
              <a:spLocks noChangeArrowheads="1"/>
            </p:cNvSpPr>
            <p:nvPr/>
          </p:nvSpPr>
          <p:spPr bwMode="auto">
            <a:xfrm>
              <a:off x="3696" y="3529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1" name="AutoShape 41"/>
            <p:cNvSpPr>
              <a:spLocks noChangeArrowheads="1"/>
            </p:cNvSpPr>
            <p:nvPr/>
          </p:nvSpPr>
          <p:spPr bwMode="auto">
            <a:xfrm>
              <a:off x="4368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2" name="Text Box 42"/>
            <p:cNvSpPr txBox="1">
              <a:spLocks noChangeArrowheads="1"/>
            </p:cNvSpPr>
            <p:nvPr/>
          </p:nvSpPr>
          <p:spPr bwMode="auto">
            <a:xfrm>
              <a:off x="204" y="3868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4" name="Line 44"/>
            <p:cNvSpPr>
              <a:spLocks noChangeShapeType="1"/>
            </p:cNvSpPr>
            <p:nvPr/>
          </p:nvSpPr>
          <p:spPr bwMode="auto">
            <a:xfrm>
              <a:off x="2400" y="4105"/>
              <a:ext cx="206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6" name="Line 46"/>
            <p:cNvSpPr>
              <a:spLocks noChangeShapeType="1"/>
            </p:cNvSpPr>
            <p:nvPr/>
          </p:nvSpPr>
          <p:spPr bwMode="auto">
            <a:xfrm flipH="1">
              <a:off x="2400" y="4177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8" name="Text Box 48"/>
            <p:cNvSpPr txBox="1">
              <a:spLocks noChangeArrowheads="1"/>
            </p:cNvSpPr>
            <p:nvPr/>
          </p:nvSpPr>
          <p:spPr bwMode="auto">
            <a:xfrm>
              <a:off x="113" y="3230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第一趟排序结果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7570" name="Rectangle 50"/>
          <p:cNvSpPr>
            <a:spLocks noChangeArrowheads="1"/>
          </p:cNvSpPr>
          <p:nvPr/>
        </p:nvSpPr>
        <p:spPr bwMode="auto">
          <a:xfrm>
            <a:off x="844550" y="-378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7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65"/>
          <p:cNvGrpSpPr>
            <a:grpSpLocks/>
          </p:cNvGrpSpPr>
          <p:nvPr/>
        </p:nvGrpSpPr>
        <p:grpSpPr bwMode="auto">
          <a:xfrm>
            <a:off x="1847726" y="1630363"/>
            <a:ext cx="8640762" cy="1828800"/>
            <a:chOff x="113" y="1027"/>
            <a:chExt cx="5443" cy="1152"/>
          </a:xfrm>
        </p:grpSpPr>
        <p:sp>
          <p:nvSpPr>
            <p:cNvPr id="108548" name="AutoShape 4" descr="白色大理石"/>
            <p:cNvSpPr>
              <a:spLocks noChangeArrowheads="1"/>
            </p:cNvSpPr>
            <p:nvPr/>
          </p:nvSpPr>
          <p:spPr bwMode="auto">
            <a:xfrm>
              <a:off x="612" y="1507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50" name="AutoShape 6"/>
            <p:cNvSpPr>
              <a:spLocks noChangeArrowheads="1"/>
            </p:cNvSpPr>
            <p:nvPr/>
          </p:nvSpPr>
          <p:spPr bwMode="auto">
            <a:xfrm>
              <a:off x="1292" y="1267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1" name="AutoShape 7"/>
            <p:cNvSpPr>
              <a:spLocks noChangeArrowheads="1"/>
            </p:cNvSpPr>
            <p:nvPr/>
          </p:nvSpPr>
          <p:spPr bwMode="auto">
            <a:xfrm>
              <a:off x="177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2" name="AutoShape 8"/>
            <p:cNvSpPr>
              <a:spLocks noChangeArrowheads="1"/>
            </p:cNvSpPr>
            <p:nvPr/>
          </p:nvSpPr>
          <p:spPr bwMode="auto">
            <a:xfrm>
              <a:off x="2252" y="1027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3" name="AutoShape 9"/>
            <p:cNvSpPr>
              <a:spLocks noChangeArrowheads="1"/>
            </p:cNvSpPr>
            <p:nvPr/>
          </p:nvSpPr>
          <p:spPr bwMode="auto">
            <a:xfrm>
              <a:off x="273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4" name="AutoShape 10"/>
            <p:cNvSpPr>
              <a:spLocks noChangeArrowheads="1"/>
            </p:cNvSpPr>
            <p:nvPr/>
          </p:nvSpPr>
          <p:spPr bwMode="auto">
            <a:xfrm>
              <a:off x="3212" y="1315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5" name="AutoShape 11"/>
            <p:cNvSpPr>
              <a:spLocks noChangeArrowheads="1"/>
            </p:cNvSpPr>
            <p:nvPr/>
          </p:nvSpPr>
          <p:spPr bwMode="auto">
            <a:xfrm>
              <a:off x="3692" y="1507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6" name="Text Box 12"/>
            <p:cNvSpPr txBox="1">
              <a:spLocks noChangeArrowheads="1"/>
            </p:cNvSpPr>
            <p:nvPr/>
          </p:nvSpPr>
          <p:spPr bwMode="auto">
            <a:xfrm>
              <a:off x="1368" y="1795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0" name="AutoShape 36"/>
            <p:cNvSpPr>
              <a:spLocks noChangeArrowheads="1"/>
            </p:cNvSpPr>
            <p:nvPr/>
          </p:nvSpPr>
          <p:spPr bwMode="auto">
            <a:xfrm>
              <a:off x="4364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1" name="Line 37"/>
            <p:cNvSpPr>
              <a:spLocks noChangeShapeType="1"/>
            </p:cNvSpPr>
            <p:nvPr/>
          </p:nvSpPr>
          <p:spPr bwMode="auto">
            <a:xfrm>
              <a:off x="2876" y="2083"/>
              <a:ext cx="1680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2" name="Line 38"/>
            <p:cNvSpPr>
              <a:spLocks noChangeShapeType="1"/>
            </p:cNvSpPr>
            <p:nvPr/>
          </p:nvSpPr>
          <p:spPr bwMode="auto">
            <a:xfrm flipH="1">
              <a:off x="2444" y="2179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3" name="Line 39"/>
            <p:cNvSpPr>
              <a:spLocks noChangeShapeType="1"/>
            </p:cNvSpPr>
            <p:nvPr/>
          </p:nvSpPr>
          <p:spPr bwMode="auto">
            <a:xfrm>
              <a:off x="2444" y="2131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5" name="Text Box 51"/>
            <p:cNvSpPr txBox="1">
              <a:spLocks noChangeArrowheads="1"/>
            </p:cNvSpPr>
            <p:nvPr/>
          </p:nvSpPr>
          <p:spPr bwMode="auto">
            <a:xfrm>
              <a:off x="204" y="1840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6" name="Text Box 52"/>
            <p:cNvSpPr txBox="1">
              <a:spLocks noChangeArrowheads="1"/>
            </p:cNvSpPr>
            <p:nvPr/>
          </p:nvSpPr>
          <p:spPr bwMode="auto">
            <a:xfrm>
              <a:off x="113" y="1215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第二趟排序结果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8610" name="Group 66"/>
          <p:cNvGrpSpPr>
            <a:grpSpLocks/>
          </p:cNvGrpSpPr>
          <p:nvPr/>
        </p:nvGrpSpPr>
        <p:grpSpPr bwMode="auto">
          <a:xfrm>
            <a:off x="1847726" y="3832225"/>
            <a:ext cx="8583612" cy="1828800"/>
            <a:chOff x="113" y="2414"/>
            <a:chExt cx="5407" cy="1152"/>
          </a:xfrm>
        </p:grpSpPr>
        <p:sp>
          <p:nvSpPr>
            <p:cNvPr id="108557" name="AutoShape 13" descr="白色大理石"/>
            <p:cNvSpPr>
              <a:spLocks noChangeArrowheads="1"/>
            </p:cNvSpPr>
            <p:nvPr/>
          </p:nvSpPr>
          <p:spPr bwMode="auto">
            <a:xfrm>
              <a:off x="576" y="2894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853" name="Text Box 14"/>
            <p:cNvSpPr txBox="1">
              <a:spLocks noChangeArrowheads="1"/>
            </p:cNvSpPr>
            <p:nvPr/>
          </p:nvSpPr>
          <p:spPr bwMode="auto">
            <a:xfrm>
              <a:off x="1372" y="3182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9" name="AutoShape 15"/>
            <p:cNvSpPr>
              <a:spLocks noChangeArrowheads="1"/>
            </p:cNvSpPr>
            <p:nvPr/>
          </p:nvSpPr>
          <p:spPr bwMode="auto">
            <a:xfrm>
              <a:off x="1296" y="2654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0" name="AutoShape 16"/>
            <p:cNvSpPr>
              <a:spLocks noChangeArrowheads="1"/>
            </p:cNvSpPr>
            <p:nvPr/>
          </p:nvSpPr>
          <p:spPr bwMode="auto">
            <a:xfrm>
              <a:off x="177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1" name="AutoShape 17"/>
            <p:cNvSpPr>
              <a:spLocks noChangeArrowheads="1"/>
            </p:cNvSpPr>
            <p:nvPr/>
          </p:nvSpPr>
          <p:spPr bwMode="auto">
            <a:xfrm>
              <a:off x="2736" y="2414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2" name="AutoShape 18"/>
            <p:cNvSpPr>
              <a:spLocks noChangeArrowheads="1"/>
            </p:cNvSpPr>
            <p:nvPr/>
          </p:nvSpPr>
          <p:spPr bwMode="auto">
            <a:xfrm>
              <a:off x="225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3216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4" name="AutoShape 20"/>
            <p:cNvSpPr>
              <a:spLocks noChangeArrowheads="1"/>
            </p:cNvSpPr>
            <p:nvPr/>
          </p:nvSpPr>
          <p:spPr bwMode="auto">
            <a:xfrm>
              <a:off x="3696" y="2894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75" name="Line 31"/>
            <p:cNvSpPr>
              <a:spLocks noChangeShapeType="1"/>
            </p:cNvSpPr>
            <p:nvPr/>
          </p:nvSpPr>
          <p:spPr bwMode="auto">
            <a:xfrm>
              <a:off x="3408" y="3470"/>
              <a:ext cx="1056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77" name="Line 33"/>
            <p:cNvSpPr>
              <a:spLocks noChangeShapeType="1"/>
            </p:cNvSpPr>
            <p:nvPr/>
          </p:nvSpPr>
          <p:spPr bwMode="auto">
            <a:xfrm flipH="1">
              <a:off x="1440" y="3566"/>
              <a:ext cx="30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4" name="AutoShape 40"/>
            <p:cNvSpPr>
              <a:spLocks noChangeArrowheads="1"/>
            </p:cNvSpPr>
            <p:nvPr/>
          </p:nvSpPr>
          <p:spPr bwMode="auto">
            <a:xfrm>
              <a:off x="4368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5" name="Line 41"/>
            <p:cNvSpPr>
              <a:spLocks noChangeShapeType="1"/>
            </p:cNvSpPr>
            <p:nvPr/>
          </p:nvSpPr>
          <p:spPr bwMode="auto">
            <a:xfrm>
              <a:off x="2976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6" name="Line 42"/>
            <p:cNvSpPr>
              <a:spLocks noChangeShapeType="1"/>
            </p:cNvSpPr>
            <p:nvPr/>
          </p:nvSpPr>
          <p:spPr bwMode="auto">
            <a:xfrm>
              <a:off x="2448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7" name="Line 43"/>
            <p:cNvSpPr>
              <a:spLocks noChangeShapeType="1"/>
            </p:cNvSpPr>
            <p:nvPr/>
          </p:nvSpPr>
          <p:spPr bwMode="auto">
            <a:xfrm>
              <a:off x="1968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8" name="Line 44"/>
            <p:cNvSpPr>
              <a:spLocks noChangeShapeType="1"/>
            </p:cNvSpPr>
            <p:nvPr/>
          </p:nvSpPr>
          <p:spPr bwMode="auto">
            <a:xfrm>
              <a:off x="1440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7" name="Text Box 53"/>
            <p:cNvSpPr txBox="1">
              <a:spLocks noChangeArrowheads="1"/>
            </p:cNvSpPr>
            <p:nvPr/>
          </p:nvSpPr>
          <p:spPr bwMode="auto">
            <a:xfrm>
              <a:off x="204" y="3201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8" name="Text Box 54"/>
            <p:cNvSpPr txBox="1">
              <a:spLocks noChangeArrowheads="1"/>
            </p:cNvSpPr>
            <p:nvPr/>
          </p:nvSpPr>
          <p:spPr bwMode="auto">
            <a:xfrm>
              <a:off x="113" y="257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第三趟排序结果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8601" name="Rectangle 57"/>
          <p:cNvSpPr>
            <a:spLocks noChangeArrowheads="1"/>
          </p:cNvSpPr>
          <p:nvPr/>
        </p:nvSpPr>
        <p:spPr bwMode="auto">
          <a:xfrm>
            <a:off x="835818" y="65088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3"/>
          <p:cNvGrpSpPr>
            <a:grpSpLocks/>
          </p:cNvGrpSpPr>
          <p:nvPr/>
        </p:nvGrpSpPr>
        <p:grpSpPr bwMode="auto">
          <a:xfrm>
            <a:off x="1805880" y="1270000"/>
            <a:ext cx="8610600" cy="1828800"/>
            <a:chOff x="96" y="800"/>
            <a:chExt cx="5424" cy="1152"/>
          </a:xfrm>
        </p:grpSpPr>
        <p:sp>
          <p:nvSpPr>
            <p:cNvPr id="36887" name="Rectangle 4"/>
            <p:cNvSpPr>
              <a:spLocks noChangeArrowheads="1"/>
            </p:cNvSpPr>
            <p:nvPr/>
          </p:nvSpPr>
          <p:spPr bwMode="auto">
            <a:xfrm>
              <a:off x="96" y="868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8" name="Text Box 5"/>
            <p:cNvSpPr txBox="1">
              <a:spLocks noChangeArrowheads="1"/>
            </p:cNvSpPr>
            <p:nvPr/>
          </p:nvSpPr>
          <p:spPr bwMode="auto">
            <a:xfrm>
              <a:off x="1373" y="1568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2" name="AutoShape 6" descr="白色大理石"/>
            <p:cNvSpPr>
              <a:spLocks noChangeArrowheads="1"/>
            </p:cNvSpPr>
            <p:nvPr/>
          </p:nvSpPr>
          <p:spPr bwMode="auto">
            <a:xfrm>
              <a:off x="576" y="1280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3" name="AutoShape 7"/>
            <p:cNvSpPr>
              <a:spLocks noChangeArrowheads="1"/>
            </p:cNvSpPr>
            <p:nvPr/>
          </p:nvSpPr>
          <p:spPr bwMode="auto">
            <a:xfrm>
              <a:off x="1776" y="104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4" name="AutoShape 8"/>
            <p:cNvSpPr>
              <a:spLocks noChangeArrowheads="1"/>
            </p:cNvSpPr>
            <p:nvPr/>
          </p:nvSpPr>
          <p:spPr bwMode="auto">
            <a:xfrm>
              <a:off x="225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5" name="AutoShape 9"/>
            <p:cNvSpPr>
              <a:spLocks noChangeArrowheads="1"/>
            </p:cNvSpPr>
            <p:nvPr/>
          </p:nvSpPr>
          <p:spPr bwMode="auto">
            <a:xfrm>
              <a:off x="3216" y="800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6" name="AutoShape 10"/>
            <p:cNvSpPr>
              <a:spLocks noChangeArrowheads="1"/>
            </p:cNvSpPr>
            <p:nvPr/>
          </p:nvSpPr>
          <p:spPr bwMode="auto">
            <a:xfrm>
              <a:off x="273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7" name="AutoShape 11"/>
            <p:cNvSpPr>
              <a:spLocks noChangeArrowheads="1"/>
            </p:cNvSpPr>
            <p:nvPr/>
          </p:nvSpPr>
          <p:spPr bwMode="auto">
            <a:xfrm>
              <a:off x="1296" y="108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8" name="AutoShape 12"/>
            <p:cNvSpPr>
              <a:spLocks noChangeArrowheads="1"/>
            </p:cNvSpPr>
            <p:nvPr/>
          </p:nvSpPr>
          <p:spPr bwMode="auto">
            <a:xfrm>
              <a:off x="3696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9" name="Line 13"/>
            <p:cNvSpPr>
              <a:spLocks noChangeShapeType="1"/>
            </p:cNvSpPr>
            <p:nvPr/>
          </p:nvSpPr>
          <p:spPr bwMode="auto">
            <a:xfrm>
              <a:off x="3840" y="1856"/>
              <a:ext cx="62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0" name="Line 14"/>
            <p:cNvSpPr>
              <a:spLocks noChangeShapeType="1"/>
            </p:cNvSpPr>
            <p:nvPr/>
          </p:nvSpPr>
          <p:spPr bwMode="auto">
            <a:xfrm flipH="1">
              <a:off x="1488" y="1952"/>
              <a:ext cx="2976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1" name="AutoShape 15"/>
            <p:cNvSpPr>
              <a:spLocks noChangeArrowheads="1"/>
            </p:cNvSpPr>
            <p:nvPr/>
          </p:nvSpPr>
          <p:spPr bwMode="auto">
            <a:xfrm>
              <a:off x="4368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2" name="Line 16"/>
            <p:cNvSpPr>
              <a:spLocks noChangeShapeType="1"/>
            </p:cNvSpPr>
            <p:nvPr/>
          </p:nvSpPr>
          <p:spPr bwMode="auto">
            <a:xfrm>
              <a:off x="340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3" name="Line 17"/>
            <p:cNvSpPr>
              <a:spLocks noChangeShapeType="1"/>
            </p:cNvSpPr>
            <p:nvPr/>
          </p:nvSpPr>
          <p:spPr bwMode="auto">
            <a:xfrm>
              <a:off x="292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4" name="Line 18"/>
            <p:cNvSpPr>
              <a:spLocks noChangeShapeType="1"/>
            </p:cNvSpPr>
            <p:nvPr/>
          </p:nvSpPr>
          <p:spPr bwMode="auto">
            <a:xfrm>
              <a:off x="244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5" name="Line 19"/>
            <p:cNvSpPr>
              <a:spLocks noChangeShapeType="1"/>
            </p:cNvSpPr>
            <p:nvPr/>
          </p:nvSpPr>
          <p:spPr bwMode="auto">
            <a:xfrm>
              <a:off x="196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6" name="Line 20"/>
            <p:cNvSpPr>
              <a:spLocks noChangeShapeType="1"/>
            </p:cNvSpPr>
            <p:nvPr/>
          </p:nvSpPr>
          <p:spPr bwMode="auto">
            <a:xfrm>
              <a:off x="148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7" name="Text Box 21"/>
            <p:cNvSpPr txBox="1">
              <a:spLocks noChangeArrowheads="1"/>
            </p:cNvSpPr>
            <p:nvPr/>
          </p:nvSpPr>
          <p:spPr bwMode="auto">
            <a:xfrm>
              <a:off x="204" y="1606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5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8" name="Text Box 22"/>
            <p:cNvSpPr txBox="1">
              <a:spLocks noChangeArrowheads="1"/>
            </p:cNvSpPr>
            <p:nvPr/>
          </p:nvSpPr>
          <p:spPr bwMode="auto">
            <a:xfrm>
              <a:off x="113" y="981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第四趟排序结果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48" name="Text Box 32"/>
          <p:cNvSpPr txBox="1">
            <a:spLocks noChangeArrowheads="1"/>
          </p:cNvSpPr>
          <p:nvPr/>
        </p:nvSpPr>
        <p:spPr bwMode="auto">
          <a:xfrm>
            <a:off x="3704530" y="5862638"/>
            <a:ext cx="5329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直接插入排序的各趟排序结果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1658" name="Group 42"/>
          <p:cNvGrpSpPr>
            <a:grpSpLocks/>
          </p:cNvGrpSpPr>
          <p:nvPr/>
        </p:nvGrpSpPr>
        <p:grpSpPr bwMode="auto">
          <a:xfrm>
            <a:off x="1975743" y="3552825"/>
            <a:ext cx="8426450" cy="1754188"/>
            <a:chOff x="203" y="2238"/>
            <a:chExt cx="5308" cy="1105"/>
          </a:xfrm>
        </p:grpSpPr>
        <p:sp>
          <p:nvSpPr>
            <p:cNvPr id="111639" name="AutoShape 23" descr="白色大理石"/>
            <p:cNvSpPr>
              <a:spLocks noChangeArrowheads="1"/>
            </p:cNvSpPr>
            <p:nvPr/>
          </p:nvSpPr>
          <p:spPr bwMode="auto">
            <a:xfrm>
              <a:off x="567" y="271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40" name="AutoShape 24"/>
            <p:cNvSpPr>
              <a:spLocks noChangeArrowheads="1"/>
            </p:cNvSpPr>
            <p:nvPr/>
          </p:nvSpPr>
          <p:spPr bwMode="auto">
            <a:xfrm>
              <a:off x="2298" y="247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1" name="AutoShape 25"/>
            <p:cNvSpPr>
              <a:spLocks noChangeArrowheads="1"/>
            </p:cNvSpPr>
            <p:nvPr/>
          </p:nvSpPr>
          <p:spPr bwMode="auto">
            <a:xfrm>
              <a:off x="277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2" name="AutoShape 26"/>
            <p:cNvSpPr>
              <a:spLocks noChangeArrowheads="1"/>
            </p:cNvSpPr>
            <p:nvPr/>
          </p:nvSpPr>
          <p:spPr bwMode="auto">
            <a:xfrm>
              <a:off x="3738" y="223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3" name="AutoShape 27"/>
            <p:cNvSpPr>
              <a:spLocks noChangeArrowheads="1"/>
            </p:cNvSpPr>
            <p:nvPr/>
          </p:nvSpPr>
          <p:spPr bwMode="auto">
            <a:xfrm>
              <a:off x="325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4" name="AutoShape 28"/>
            <p:cNvSpPr>
              <a:spLocks noChangeArrowheads="1"/>
            </p:cNvSpPr>
            <p:nvPr/>
          </p:nvSpPr>
          <p:spPr bwMode="auto">
            <a:xfrm>
              <a:off x="1818" y="252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5" name="AutoShape 29"/>
            <p:cNvSpPr>
              <a:spLocks noChangeArrowheads="1"/>
            </p:cNvSpPr>
            <p:nvPr/>
          </p:nvSpPr>
          <p:spPr bwMode="auto">
            <a:xfrm>
              <a:off x="1338" y="271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30"/>
            <p:cNvSpPr txBox="1">
              <a:spLocks noChangeArrowheads="1"/>
            </p:cNvSpPr>
            <p:nvPr/>
          </p:nvSpPr>
          <p:spPr bwMode="auto">
            <a:xfrm>
              <a:off x="1414" y="300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7" name="Text Box 31"/>
            <p:cNvSpPr txBox="1">
              <a:spLocks noChangeArrowheads="1"/>
            </p:cNvSpPr>
            <p:nvPr/>
          </p:nvSpPr>
          <p:spPr bwMode="auto">
            <a:xfrm>
              <a:off x="203" y="238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第五趟排序结果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9" name="Text Box 33"/>
            <p:cNvSpPr txBox="1">
              <a:spLocks noChangeArrowheads="1"/>
            </p:cNvSpPr>
            <p:nvPr/>
          </p:nvSpPr>
          <p:spPr bwMode="auto">
            <a:xfrm>
              <a:off x="204" y="3055"/>
              <a:ext cx="7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完成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50" name="Rectangle 34"/>
          <p:cNvSpPr>
            <a:spLocks noChangeArrowheads="1"/>
          </p:cNvSpPr>
          <p:nvPr/>
        </p:nvSpPr>
        <p:spPr bwMode="auto">
          <a:xfrm>
            <a:off x="894556" y="41821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ChangeArrowheads="1"/>
          </p:cNvSpPr>
          <p:nvPr/>
        </p:nvSpPr>
        <p:spPr bwMode="auto">
          <a:xfrm>
            <a:off x="1676400" y="41402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93" name="Text Box 25"/>
          <p:cNvSpPr txBox="1">
            <a:spLocks noChangeArrowheads="1"/>
          </p:cNvSpPr>
          <p:nvPr/>
        </p:nvSpPr>
        <p:spPr bwMode="auto">
          <a:xfrm>
            <a:off x="1485900" y="845641"/>
            <a:ext cx="525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 4 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时的直接插入排序的过程</a:t>
            </a:r>
            <a:endParaRPr kumimoji="1" lang="zh-CN" altLang="en-US" sz="28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7892" name="Group 47"/>
          <p:cNvGrpSpPr>
            <a:grpSpLocks/>
          </p:cNvGrpSpPr>
          <p:nvPr/>
        </p:nvGrpSpPr>
        <p:grpSpPr bwMode="auto">
          <a:xfrm>
            <a:off x="1960564" y="1989138"/>
            <a:ext cx="8326437" cy="1676400"/>
            <a:chOff x="275" y="1253"/>
            <a:chExt cx="5245" cy="1056"/>
          </a:xfrm>
        </p:grpSpPr>
        <p:sp>
          <p:nvSpPr>
            <p:cNvPr id="109572" name="AutoShape 4" descr="白色大理石"/>
            <p:cNvSpPr>
              <a:spLocks noChangeArrowheads="1"/>
            </p:cNvSpPr>
            <p:nvPr/>
          </p:nvSpPr>
          <p:spPr bwMode="auto">
            <a:xfrm>
              <a:off x="576" y="173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3216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976" y="130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6" name="Text Box 19"/>
            <p:cNvSpPr txBox="1">
              <a:spLocks noChangeArrowheads="1"/>
            </p:cNvSpPr>
            <p:nvPr/>
          </p:nvSpPr>
          <p:spPr bwMode="auto">
            <a:xfrm>
              <a:off x="1372" y="202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8" name="AutoShape 20"/>
            <p:cNvSpPr>
              <a:spLocks noChangeArrowheads="1"/>
            </p:cNvSpPr>
            <p:nvPr/>
          </p:nvSpPr>
          <p:spPr bwMode="auto">
            <a:xfrm>
              <a:off x="1296" y="149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9" name="AutoShape 21"/>
            <p:cNvSpPr>
              <a:spLocks noChangeArrowheads="1"/>
            </p:cNvSpPr>
            <p:nvPr/>
          </p:nvSpPr>
          <p:spPr bwMode="auto">
            <a:xfrm>
              <a:off x="177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0" name="AutoShape 22"/>
            <p:cNvSpPr>
              <a:spLocks noChangeArrowheads="1"/>
            </p:cNvSpPr>
            <p:nvPr/>
          </p:nvSpPr>
          <p:spPr bwMode="auto">
            <a:xfrm>
              <a:off x="2736" y="125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1" name="AutoShape 23"/>
            <p:cNvSpPr>
              <a:spLocks noChangeArrowheads="1"/>
            </p:cNvSpPr>
            <p:nvPr/>
          </p:nvSpPr>
          <p:spPr bwMode="auto">
            <a:xfrm>
              <a:off x="225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2" name="AutoShape 24"/>
            <p:cNvSpPr>
              <a:spLocks noChangeArrowheads="1"/>
            </p:cNvSpPr>
            <p:nvPr/>
          </p:nvSpPr>
          <p:spPr bwMode="auto">
            <a:xfrm>
              <a:off x="3696" y="173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0" name="AutoShape 32"/>
            <p:cNvSpPr>
              <a:spLocks noChangeArrowheads="1"/>
            </p:cNvSpPr>
            <p:nvPr/>
          </p:nvSpPr>
          <p:spPr bwMode="auto">
            <a:xfrm>
              <a:off x="4368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5" name="Text Box 37"/>
            <p:cNvSpPr txBox="1">
              <a:spLocks noChangeArrowheads="1"/>
            </p:cNvSpPr>
            <p:nvPr/>
          </p:nvSpPr>
          <p:spPr bwMode="auto">
            <a:xfrm>
              <a:off x="275" y="1370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616" name="Group 48"/>
          <p:cNvGrpSpPr>
            <a:grpSpLocks/>
          </p:cNvGrpSpPr>
          <p:nvPr/>
        </p:nvGrpSpPr>
        <p:grpSpPr bwMode="auto">
          <a:xfrm>
            <a:off x="1981200" y="4108450"/>
            <a:ext cx="8305800" cy="1676400"/>
            <a:chOff x="288" y="2588"/>
            <a:chExt cx="5232" cy="1056"/>
          </a:xfrm>
        </p:grpSpPr>
        <p:sp>
          <p:nvSpPr>
            <p:cNvPr id="109574" name="AutoShape 6" descr="白色大理石"/>
            <p:cNvSpPr>
              <a:spLocks noChangeArrowheads="1"/>
            </p:cNvSpPr>
            <p:nvPr/>
          </p:nvSpPr>
          <p:spPr bwMode="auto">
            <a:xfrm>
              <a:off x="576" y="30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5" name="AutoShape 7"/>
            <p:cNvSpPr>
              <a:spLocks noChangeArrowheads="1"/>
            </p:cNvSpPr>
            <p:nvPr/>
          </p:nvSpPr>
          <p:spPr bwMode="auto">
            <a:xfrm>
              <a:off x="273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496" y="268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4" name="Text Box 26"/>
            <p:cNvSpPr txBox="1">
              <a:spLocks noChangeArrowheads="1"/>
            </p:cNvSpPr>
            <p:nvPr/>
          </p:nvSpPr>
          <p:spPr bwMode="auto">
            <a:xfrm>
              <a:off x="1373" y="335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5" name="AutoShape 27"/>
            <p:cNvSpPr>
              <a:spLocks noChangeArrowheads="1"/>
            </p:cNvSpPr>
            <p:nvPr/>
          </p:nvSpPr>
          <p:spPr bwMode="auto">
            <a:xfrm>
              <a:off x="1296" y="278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6" name="AutoShape 28"/>
            <p:cNvSpPr>
              <a:spLocks noChangeArrowheads="1"/>
            </p:cNvSpPr>
            <p:nvPr/>
          </p:nvSpPr>
          <p:spPr bwMode="auto">
            <a:xfrm>
              <a:off x="177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321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8" name="AutoShape 30"/>
            <p:cNvSpPr>
              <a:spLocks noChangeArrowheads="1"/>
            </p:cNvSpPr>
            <p:nvPr/>
          </p:nvSpPr>
          <p:spPr bwMode="auto">
            <a:xfrm>
              <a:off x="225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2" name="AutoShape 34"/>
            <p:cNvSpPr>
              <a:spLocks noChangeArrowheads="1"/>
            </p:cNvSpPr>
            <p:nvPr/>
          </p:nvSpPr>
          <p:spPr bwMode="auto">
            <a:xfrm>
              <a:off x="3696" y="30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4368" y="28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4" name="Line 36"/>
            <p:cNvSpPr>
              <a:spLocks noChangeShapeType="1"/>
            </p:cNvSpPr>
            <p:nvPr/>
          </p:nvSpPr>
          <p:spPr bwMode="auto">
            <a:xfrm>
              <a:off x="2880" y="36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606" name="Text Box 38"/>
            <p:cNvSpPr txBox="1">
              <a:spLocks noChangeArrowheads="1"/>
            </p:cNvSpPr>
            <p:nvPr/>
          </p:nvSpPr>
          <p:spPr bwMode="auto">
            <a:xfrm>
              <a:off x="288" y="2705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268761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565622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5"/>
          <p:cNvSpPr>
            <a:spLocks noChangeArrowheads="1"/>
          </p:cNvSpPr>
          <p:nvPr/>
        </p:nvSpPr>
        <p:spPr bwMode="auto">
          <a:xfrm>
            <a:off x="6311901" y="4026248"/>
            <a:ext cx="1655763" cy="244792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>
              <a:defRPr/>
            </a:pP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椭圆 5"/>
          <p:cNvSpPr/>
          <p:nvPr/>
        </p:nvSpPr>
        <p:spPr bwMode="auto">
          <a:xfrm>
            <a:off x="5016500" y="5602636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2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847332"/>
              </p:ext>
            </p:extLst>
          </p:nvPr>
        </p:nvGraphicFramePr>
        <p:xfrm>
          <a:off x="6527800" y="4199285"/>
          <a:ext cx="12573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1" name="公式" r:id="rId5" imgW="1041400" imgH="1905000" progId="Equation.3">
                  <p:embed/>
                </p:oleObj>
              </mc:Choice>
              <mc:Fallback>
                <p:oleObj name="公式" r:id="rId5" imgW="1041400" imgH="1905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4199285"/>
                        <a:ext cx="12573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5"/>
          <p:cNvSpPr/>
          <p:nvPr/>
        </p:nvSpPr>
        <p:spPr bwMode="auto">
          <a:xfrm>
            <a:off x="6096000" y="2514948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椭圆 5"/>
          <p:cNvSpPr/>
          <p:nvPr/>
        </p:nvSpPr>
        <p:spPr bwMode="auto">
          <a:xfrm>
            <a:off x="9264650" y="1289398"/>
            <a:ext cx="9350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任意多边形 12"/>
          <p:cNvSpPr>
            <a:spLocks/>
          </p:cNvSpPr>
          <p:nvPr/>
        </p:nvSpPr>
        <p:spPr bwMode="auto">
          <a:xfrm>
            <a:off x="6281739" y="5193060"/>
            <a:ext cx="293687" cy="538162"/>
          </a:xfrm>
          <a:custGeom>
            <a:avLst/>
            <a:gdLst>
              <a:gd name="T0" fmla="*/ 17569 w 292704"/>
              <a:gd name="T1" fmla="*/ 549645 h 537028"/>
              <a:gd name="T2" fmla="*/ 47688 w 292704"/>
              <a:gd name="T3" fmla="*/ 207974 h 537028"/>
              <a:gd name="T4" fmla="*/ 303701 w 292704"/>
              <a:gd name="T5" fmla="*/ 0 h 537028"/>
              <a:gd name="T6" fmla="*/ 0 60000 65536"/>
              <a:gd name="T7" fmla="*/ 0 60000 65536"/>
              <a:gd name="T8" fmla="*/ 0 60000 65536"/>
              <a:gd name="T9" fmla="*/ 0 w 292704"/>
              <a:gd name="T10" fmla="*/ 0 h 537028"/>
              <a:gd name="T11" fmla="*/ 292704 w 292704"/>
              <a:gd name="T12" fmla="*/ 537028 h 5370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704" h="537028">
                <a:moveTo>
                  <a:pt x="16933" y="537028"/>
                </a:moveTo>
                <a:cubicBezTo>
                  <a:pt x="8466" y="414866"/>
                  <a:pt x="0" y="292705"/>
                  <a:pt x="45962" y="203200"/>
                </a:cubicBezTo>
                <a:cubicBezTo>
                  <a:pt x="91924" y="113695"/>
                  <a:pt x="192314" y="56847"/>
                  <a:pt x="29270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42"/>
          <p:cNvGrpSpPr>
            <a:grpSpLocks/>
          </p:cNvGrpSpPr>
          <p:nvPr/>
        </p:nvGrpSpPr>
        <p:grpSpPr bwMode="auto">
          <a:xfrm>
            <a:off x="1981200" y="457200"/>
            <a:ext cx="8153400" cy="1676400"/>
            <a:chOff x="288" y="288"/>
            <a:chExt cx="5136" cy="1056"/>
          </a:xfrm>
        </p:grpSpPr>
        <p:sp>
          <p:nvSpPr>
            <p:cNvPr id="110598" name="AutoShape 6" descr="白色大理石"/>
            <p:cNvSpPr>
              <a:spLocks noChangeArrowheads="1"/>
            </p:cNvSpPr>
            <p:nvPr/>
          </p:nvSpPr>
          <p:spPr bwMode="auto">
            <a:xfrm>
              <a:off x="480" y="7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9" name="AutoShape 7"/>
            <p:cNvSpPr>
              <a:spLocks noChangeArrowheads="1"/>
            </p:cNvSpPr>
            <p:nvPr/>
          </p:nvSpPr>
          <p:spPr bwMode="auto">
            <a:xfrm>
              <a:off x="225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0" name="AutoShape 8"/>
            <p:cNvSpPr>
              <a:spLocks noChangeArrowheads="1"/>
            </p:cNvSpPr>
            <p:nvPr/>
          </p:nvSpPr>
          <p:spPr bwMode="auto">
            <a:xfrm>
              <a:off x="2016" y="43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4" name="AutoShape 12"/>
            <p:cNvSpPr>
              <a:spLocks noChangeArrowheads="1"/>
            </p:cNvSpPr>
            <p:nvPr/>
          </p:nvSpPr>
          <p:spPr bwMode="auto">
            <a:xfrm>
              <a:off x="1296" y="52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5" name="AutoShape 13"/>
            <p:cNvSpPr>
              <a:spLocks noChangeArrowheads="1"/>
            </p:cNvSpPr>
            <p:nvPr/>
          </p:nvSpPr>
          <p:spPr bwMode="auto">
            <a:xfrm>
              <a:off x="177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6" name="AutoShape 14"/>
            <p:cNvSpPr>
              <a:spLocks noChangeArrowheads="1"/>
            </p:cNvSpPr>
            <p:nvPr/>
          </p:nvSpPr>
          <p:spPr bwMode="auto">
            <a:xfrm>
              <a:off x="3216" y="2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7" name="AutoShape 15"/>
            <p:cNvSpPr>
              <a:spLocks noChangeArrowheads="1"/>
            </p:cNvSpPr>
            <p:nvPr/>
          </p:nvSpPr>
          <p:spPr bwMode="auto">
            <a:xfrm>
              <a:off x="273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8" name="AutoShape 16"/>
            <p:cNvSpPr>
              <a:spLocks noChangeArrowheads="1"/>
            </p:cNvSpPr>
            <p:nvPr/>
          </p:nvSpPr>
          <p:spPr bwMode="auto">
            <a:xfrm>
              <a:off x="3696" y="7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0" name="Text Box 17"/>
            <p:cNvSpPr txBox="1">
              <a:spLocks noChangeArrowheads="1"/>
            </p:cNvSpPr>
            <p:nvPr/>
          </p:nvSpPr>
          <p:spPr bwMode="auto">
            <a:xfrm>
              <a:off x="1372" y="105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4" name="AutoShape 32"/>
            <p:cNvSpPr>
              <a:spLocks noChangeArrowheads="1"/>
            </p:cNvSpPr>
            <p:nvPr/>
          </p:nvSpPr>
          <p:spPr bwMode="auto">
            <a:xfrm>
              <a:off x="4368" y="5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Line 35"/>
            <p:cNvSpPr>
              <a:spLocks noChangeShapeType="1"/>
            </p:cNvSpPr>
            <p:nvPr/>
          </p:nvSpPr>
          <p:spPr bwMode="auto">
            <a:xfrm>
              <a:off x="2400" y="13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9" name="Text Box 37"/>
            <p:cNvSpPr txBox="1">
              <a:spLocks noChangeArrowheads="1"/>
            </p:cNvSpPr>
            <p:nvPr/>
          </p:nvSpPr>
          <p:spPr bwMode="auto">
            <a:xfrm>
              <a:off x="288" y="343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1981200" y="2590800"/>
            <a:ext cx="8305800" cy="1676400"/>
            <a:chOff x="288" y="1632"/>
            <a:chExt cx="5232" cy="1056"/>
          </a:xfrm>
        </p:grpSpPr>
        <p:sp>
          <p:nvSpPr>
            <p:cNvPr id="110596" name="AutoShape 4" descr="白色大理石"/>
            <p:cNvSpPr>
              <a:spLocks noChangeArrowheads="1"/>
            </p:cNvSpPr>
            <p:nvPr/>
          </p:nvSpPr>
          <p:spPr bwMode="auto">
            <a:xfrm>
              <a:off x="576" y="2112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7" name="AutoShape 5"/>
            <p:cNvSpPr>
              <a:spLocks noChangeArrowheads="1"/>
            </p:cNvSpPr>
            <p:nvPr/>
          </p:nvSpPr>
          <p:spPr bwMode="auto">
            <a:xfrm>
              <a:off x="177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2" name="AutoShape 10"/>
            <p:cNvSpPr>
              <a:spLocks noChangeArrowheads="1"/>
            </p:cNvSpPr>
            <p:nvPr/>
          </p:nvSpPr>
          <p:spPr bwMode="auto">
            <a:xfrm>
              <a:off x="1536" y="172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3" name="Text Box 18"/>
            <p:cNvSpPr txBox="1">
              <a:spLocks noChangeArrowheads="1"/>
            </p:cNvSpPr>
            <p:nvPr/>
          </p:nvSpPr>
          <p:spPr bwMode="auto">
            <a:xfrm>
              <a:off x="1372" y="2400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1" name="AutoShape 19"/>
            <p:cNvSpPr>
              <a:spLocks noChangeArrowheads="1"/>
            </p:cNvSpPr>
            <p:nvPr/>
          </p:nvSpPr>
          <p:spPr bwMode="auto">
            <a:xfrm>
              <a:off x="1296" y="1872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2" name="AutoShape 20"/>
            <p:cNvSpPr>
              <a:spLocks noChangeArrowheads="1"/>
            </p:cNvSpPr>
            <p:nvPr/>
          </p:nvSpPr>
          <p:spPr bwMode="auto">
            <a:xfrm>
              <a:off x="3216" y="1632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AutoShape 21"/>
            <p:cNvSpPr>
              <a:spLocks noChangeArrowheads="1"/>
            </p:cNvSpPr>
            <p:nvPr/>
          </p:nvSpPr>
          <p:spPr bwMode="auto">
            <a:xfrm>
              <a:off x="273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AutoShape 22"/>
            <p:cNvSpPr>
              <a:spLocks noChangeArrowheads="1"/>
            </p:cNvSpPr>
            <p:nvPr/>
          </p:nvSpPr>
          <p:spPr bwMode="auto">
            <a:xfrm>
              <a:off x="3696" y="2112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0" name="AutoShape 28"/>
            <p:cNvSpPr>
              <a:spLocks noChangeArrowheads="1"/>
            </p:cNvSpPr>
            <p:nvPr/>
          </p:nvSpPr>
          <p:spPr bwMode="auto">
            <a:xfrm>
              <a:off x="4368" y="1920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5" name="AutoShape 33"/>
            <p:cNvSpPr>
              <a:spLocks noChangeArrowheads="1"/>
            </p:cNvSpPr>
            <p:nvPr/>
          </p:nvSpPr>
          <p:spPr bwMode="auto">
            <a:xfrm>
              <a:off x="225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Line 36"/>
            <p:cNvSpPr>
              <a:spLocks noChangeShapeType="1"/>
            </p:cNvSpPr>
            <p:nvPr/>
          </p:nvSpPr>
          <p:spPr bwMode="auto">
            <a:xfrm>
              <a:off x="1920" y="268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0" name="Text Box 38"/>
            <p:cNvSpPr txBox="1">
              <a:spLocks noChangeArrowheads="1"/>
            </p:cNvSpPr>
            <p:nvPr/>
          </p:nvSpPr>
          <p:spPr bwMode="auto">
            <a:xfrm>
              <a:off x="288" y="1701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0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7" name="Group 45"/>
          <p:cNvGrpSpPr>
            <a:grpSpLocks/>
          </p:cNvGrpSpPr>
          <p:nvPr/>
        </p:nvGrpSpPr>
        <p:grpSpPr bwMode="auto">
          <a:xfrm>
            <a:off x="1981200" y="4648200"/>
            <a:ext cx="8305800" cy="1752600"/>
            <a:chOff x="288" y="2928"/>
            <a:chExt cx="5232" cy="1104"/>
          </a:xfrm>
        </p:grpSpPr>
        <p:sp>
          <p:nvSpPr>
            <p:cNvPr id="110601" name="AutoShape 9" descr="白色大理石"/>
            <p:cNvSpPr>
              <a:spLocks noChangeArrowheads="1"/>
            </p:cNvSpPr>
            <p:nvPr/>
          </p:nvSpPr>
          <p:spPr bwMode="auto">
            <a:xfrm>
              <a:off x="576" y="340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918" name="Text Box 23"/>
            <p:cNvSpPr txBox="1">
              <a:spLocks noChangeArrowheads="1"/>
            </p:cNvSpPr>
            <p:nvPr/>
          </p:nvSpPr>
          <p:spPr bwMode="auto">
            <a:xfrm>
              <a:off x="1373" y="369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AutoShape 24"/>
            <p:cNvSpPr>
              <a:spLocks noChangeArrowheads="1"/>
            </p:cNvSpPr>
            <p:nvPr/>
          </p:nvSpPr>
          <p:spPr bwMode="auto">
            <a:xfrm>
              <a:off x="1296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AutoShape 25"/>
            <p:cNvSpPr>
              <a:spLocks noChangeArrowheads="1"/>
            </p:cNvSpPr>
            <p:nvPr/>
          </p:nvSpPr>
          <p:spPr bwMode="auto">
            <a:xfrm>
              <a:off x="2208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AutoShape 26"/>
            <p:cNvSpPr>
              <a:spLocks noChangeArrowheads="1"/>
            </p:cNvSpPr>
            <p:nvPr/>
          </p:nvSpPr>
          <p:spPr bwMode="auto">
            <a:xfrm>
              <a:off x="3216" y="292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AutoShape 27"/>
            <p:cNvSpPr>
              <a:spLocks noChangeArrowheads="1"/>
            </p:cNvSpPr>
            <p:nvPr/>
          </p:nvSpPr>
          <p:spPr bwMode="auto">
            <a:xfrm>
              <a:off x="2736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1" name="AutoShape 29"/>
            <p:cNvSpPr>
              <a:spLocks noChangeArrowheads="1"/>
            </p:cNvSpPr>
            <p:nvPr/>
          </p:nvSpPr>
          <p:spPr bwMode="auto">
            <a:xfrm>
              <a:off x="3696" y="340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2" name="AutoShape 30"/>
            <p:cNvSpPr>
              <a:spLocks noChangeArrowheads="1"/>
            </p:cNvSpPr>
            <p:nvPr/>
          </p:nvSpPr>
          <p:spPr bwMode="auto">
            <a:xfrm>
              <a:off x="4368" y="321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3" name="Line 31"/>
            <p:cNvSpPr>
              <a:spLocks noChangeShapeType="1"/>
            </p:cNvSpPr>
            <p:nvPr/>
          </p:nvSpPr>
          <p:spPr bwMode="auto">
            <a:xfrm>
              <a:off x="1440" y="398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6" name="AutoShape 34"/>
            <p:cNvSpPr>
              <a:spLocks noChangeArrowheads="1"/>
            </p:cNvSpPr>
            <p:nvPr/>
          </p:nvSpPr>
          <p:spPr bwMode="auto">
            <a:xfrm>
              <a:off x="1728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Text Box 39"/>
            <p:cNvSpPr txBox="1">
              <a:spLocks noChangeArrowheads="1"/>
            </p:cNvSpPr>
            <p:nvPr/>
          </p:nvSpPr>
          <p:spPr bwMode="auto">
            <a:xfrm>
              <a:off x="288" y="2997"/>
              <a:ext cx="572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Line 40"/>
            <p:cNvSpPr>
              <a:spLocks noChangeShapeType="1"/>
            </p:cNvSpPr>
            <p:nvPr/>
          </p:nvSpPr>
          <p:spPr bwMode="auto">
            <a:xfrm flipH="1">
              <a:off x="1440" y="4032"/>
              <a:ext cx="3072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3" name="AutoShape 41"/>
            <p:cNvSpPr>
              <a:spLocks noChangeArrowheads="1"/>
            </p:cNvSpPr>
            <p:nvPr/>
          </p:nvSpPr>
          <p:spPr bwMode="auto">
            <a:xfrm>
              <a:off x="1104" y="302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694532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946" name="Text Box 16"/>
          <p:cNvSpPr txBox="1">
            <a:spLocks noChangeArrowheads="1"/>
          </p:cNvSpPr>
          <p:nvPr/>
        </p:nvSpPr>
        <p:spPr bwMode="auto">
          <a:xfrm>
            <a:off x="1847851" y="1125539"/>
            <a:ext cx="8640763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054101" y="-1879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983432" y="980728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1343795" y="1485552"/>
            <a:ext cx="8496298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（“正序”）：排序码比较次数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KCN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RMN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（“逆序”）：</a:t>
            </a:r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1415232" y="4436715"/>
            <a:ext cx="798671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：比较次数和移动次数</a:t>
            </a:r>
            <a:r>
              <a:rPr lang="zh-CN" altLang="en-US" sz="2600" dirty="0">
                <a:latin typeface="Times New Roman" panose="02020603050405020304" pitchFamily="18" charset="0"/>
              </a:rPr>
              <a:t>约为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</a:t>
            </a: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直接插入排序的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4097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101352"/>
              </p:ext>
            </p:extLst>
          </p:nvPr>
        </p:nvGraphicFramePr>
        <p:xfrm>
          <a:off x="2278831" y="2780953"/>
          <a:ext cx="698500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" name="公式" r:id="rId3" imgW="2705100" imgH="838200" progId="Equation.3">
                  <p:embed/>
                </p:oleObj>
              </mc:Choice>
              <mc:Fallback>
                <p:oleObj name="公式" r:id="rId3" imgW="2705100" imgH="838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831" y="2780953"/>
                        <a:ext cx="698500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3" name="Rectangle 17"/>
          <p:cNvSpPr>
            <a:spLocks noChangeArrowheads="1"/>
          </p:cNvSpPr>
          <p:nvPr/>
        </p:nvSpPr>
        <p:spPr bwMode="auto">
          <a:xfrm>
            <a:off x="983432" y="5373340"/>
            <a:ext cx="8208963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直接插入排序是一种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8046046" y="4632775"/>
            <a:ext cx="4129136" cy="222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smtClean="0">
                <a:latin typeface="Times New Roman" panose="02020603050405020304" pitchFamily="18" charset="0"/>
              </a:rPr>
              <a:t>void </a:t>
            </a:r>
            <a:r>
              <a:rPr kumimoji="1" lang="en-US" altLang="zh-CN" sz="1100">
                <a:latin typeface="Times New Roman" panose="02020603050405020304" pitchFamily="18" charset="0"/>
              </a:rPr>
              <a:t>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{  </a:t>
            </a:r>
            <a:r>
              <a:rPr kumimoji="1" lang="en-US" altLang="zh-CN" sz="11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11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>
                <a:latin typeface="Times New Roman" panose="02020603050405020304" pitchFamily="18" charset="0"/>
              </a:rPr>
              <a:t>    </a:t>
            </a:r>
            <a:r>
              <a:rPr kumimoji="1" lang="en-US" altLang="zh-CN" sz="11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1100">
                <a:latin typeface="Times New Roman" panose="02020603050405020304" pitchFamily="18" charset="0"/>
              </a:rPr>
              <a:t> </a:t>
            </a:r>
            <a:r>
              <a:rPr kumimoji="1" lang="en-US" altLang="zh-CN" sz="11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105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105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105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105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6" name="Rectangle 12"/>
          <p:cNvSpPr>
            <a:spLocks noChangeArrowheads="1"/>
          </p:cNvSpPr>
          <p:nvPr/>
        </p:nvSpPr>
        <p:spPr bwMode="auto">
          <a:xfrm>
            <a:off x="1775520" y="1412776"/>
            <a:ext cx="9217271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折半插入排序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(Binary Insert Sort)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与直接插入排序的区别就在于寻找元素的插入位置用的是折半搜索，而非顺序搜索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插入第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利用折半搜索法寻找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插入位置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插入，原来位置上的元素依次向后顺移。</a:t>
            </a:r>
          </a:p>
        </p:txBody>
      </p:sp>
      <p:sp>
        <p:nvSpPr>
          <p:cNvPr id="41994" name="Rectangle 13"/>
          <p:cNvSpPr>
            <a:spLocks noChangeArrowheads="1"/>
          </p:cNvSpPr>
          <p:nvPr/>
        </p:nvSpPr>
        <p:spPr bwMode="auto">
          <a:xfrm>
            <a:off x="911424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折半插入排序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055440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折半插入排序的算法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479376" y="980728"/>
            <a:ext cx="874871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“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dataList.h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void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BinaryInsertSort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&lt;T&gt; &amp; L,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left,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right)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{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利用折半搜索法寻找插入位置的折半插入排序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Element&lt;T&gt; temp;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, low, high, middle, k;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= left+1;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&lt;= right;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++) {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temp = L[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];  low = left;  high = i-1;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while ( low &lt;= high ) {	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middle = ( low + high )/2;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if ( temp &lt; L[middle] )   high = middle - 1;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else low = middle + 1; 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k = i-1; k &gt;= low; k-- )  L[k+1] = L[k];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L[low] = temp;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7014295" y="3251495"/>
            <a:ext cx="5130377" cy="28069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 smtClean="0">
                <a:latin typeface="Times New Roman" panose="02020603050405020304" pitchFamily="18" charset="0"/>
              </a:rPr>
              <a:t>void </a:t>
            </a:r>
            <a:r>
              <a:rPr kumimoji="1" lang="en-US" altLang="zh-CN" sz="1400">
                <a:latin typeface="Times New Roman" panose="02020603050405020304" pitchFamily="18" charset="0"/>
              </a:rPr>
              <a:t>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{  </a:t>
            </a:r>
            <a:r>
              <a:rPr kumimoji="1" lang="en-US" altLang="zh-CN" sz="1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1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latin typeface="Times New Roman" panose="02020603050405020304" pitchFamily="18" charset="0"/>
              </a:rPr>
              <a:t>    </a:t>
            </a:r>
            <a:r>
              <a:rPr kumimoji="1" lang="en-US" altLang="zh-CN" sz="14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1400">
                <a:latin typeface="Times New Roman" panose="02020603050405020304" pitchFamily="18" charset="0"/>
              </a:rPr>
              <a:t> </a:t>
            </a:r>
            <a:r>
              <a:rPr kumimoji="1" lang="en-US" altLang="zh-CN" sz="14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1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120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120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1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1847851" y="981075"/>
            <a:ext cx="820896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2208214" y="1485901"/>
            <a:ext cx="8568306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比较次数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插入第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个元素时，需要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600" dirty="0">
                <a:latin typeface="Times New Roman" panose="02020603050405020304" pitchFamily="18" charset="0"/>
              </a:rPr>
              <a:t> +1 </a:t>
            </a:r>
            <a:r>
              <a:rPr lang="zh-CN" altLang="en-US" sz="2600" dirty="0">
                <a:latin typeface="Times New Roman" panose="02020603050405020304" pitchFamily="18" charset="0"/>
              </a:rPr>
              <a:t>次比较， 总的排序码比较次数为：</a:t>
            </a:r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2208212" y="3500438"/>
            <a:ext cx="8424291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chemeClr val="hlink"/>
              </a:buClr>
              <a:buSzPct val="55000"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当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较大</a:t>
            </a:r>
            <a:r>
              <a:rPr lang="zh-CN" altLang="en-US" sz="2400" dirty="0">
                <a:latin typeface="Times New Roman" panose="02020603050405020304" pitchFamily="18" charset="0"/>
              </a:rPr>
              <a:t>时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</a:rPr>
              <a:t>总排序码比较次数比直接插入排序的最坏情况要好得多，但比其最好情况要差。</a:t>
            </a:r>
          </a:p>
          <a:p>
            <a:pPr algn="just"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移动次数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与直接插入排序相同，依赖于元素的初始排列。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折半插入排序的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2704" name="Rectangle 16"/>
          <p:cNvSpPr>
            <a:spLocks noChangeArrowheads="1"/>
          </p:cNvSpPr>
          <p:nvPr/>
        </p:nvSpPr>
        <p:spPr bwMode="auto">
          <a:xfrm>
            <a:off x="1847851" y="5805489"/>
            <a:ext cx="820896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折半插入排序是一种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graphicFrame>
        <p:nvGraphicFramePr>
          <p:cNvPr id="44045" name="Object 17"/>
          <p:cNvGraphicFramePr>
            <a:graphicFrameLocks noChangeAspect="1"/>
          </p:cNvGraphicFramePr>
          <p:nvPr/>
        </p:nvGraphicFramePr>
        <p:xfrm>
          <a:off x="3792539" y="2328864"/>
          <a:ext cx="39592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2" name="公式" r:id="rId3" imgW="1600200" imgH="431800" progId="Equation.3">
                  <p:embed/>
                </p:oleObj>
              </mc:Choice>
              <mc:Fallback>
                <p:oleObj name="公式" r:id="rId3" imgW="1600200" imgH="431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9" y="2328864"/>
                        <a:ext cx="39592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7" name="Rectangle 19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787" y="0"/>
            <a:ext cx="2062213" cy="164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Rectangle 12"/>
          <p:cNvSpPr>
            <a:spLocks noChangeArrowheads="1"/>
          </p:cNvSpPr>
          <p:nvPr/>
        </p:nvSpPr>
        <p:spPr bwMode="auto">
          <a:xfrm>
            <a:off x="1992314" y="1052736"/>
            <a:ext cx="83534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>
                <a:latin typeface="Times New Roman" panose="02020603050405020304" pitchFamily="18" charset="0"/>
              </a:rPr>
              <a:t>直接插入排序的两个特性</a:t>
            </a:r>
          </a:p>
        </p:txBody>
      </p:sp>
      <p:sp>
        <p:nvSpPr>
          <p:cNvPr id="45066" name="Rectangle 13"/>
          <p:cNvSpPr>
            <a:spLocks noChangeArrowheads="1"/>
          </p:cNvSpPr>
          <p:nvPr/>
        </p:nvSpPr>
        <p:spPr bwMode="auto">
          <a:xfrm>
            <a:off x="1071612" y="72531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9.2.3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希尔排序</a:t>
            </a:r>
          </a:p>
        </p:txBody>
      </p:sp>
      <p:sp>
        <p:nvSpPr>
          <p:cNvPr id="45067" name="Rectangle 14"/>
          <p:cNvSpPr>
            <a:spLocks noChangeArrowheads="1"/>
          </p:cNvSpPr>
          <p:nvPr/>
        </p:nvSpPr>
        <p:spPr bwMode="auto">
          <a:xfrm>
            <a:off x="2425701" y="1628998"/>
            <a:ext cx="8350819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在最好情况（待排序列本身已是有序的，即正序）下的时间为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6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较小时，直接插入排序比较有效</a:t>
            </a:r>
          </a:p>
        </p:txBody>
      </p:sp>
      <p:sp>
        <p:nvSpPr>
          <p:cNvPr id="45068" name="Rectangle 15"/>
          <p:cNvSpPr>
            <a:spLocks noChangeArrowheads="1"/>
          </p:cNvSpPr>
          <p:nvPr/>
        </p:nvSpPr>
        <p:spPr bwMode="auto">
          <a:xfrm>
            <a:off x="1992312" y="3140968"/>
            <a:ext cx="885621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 dirty="0">
                <a:latin typeface="Times New Roman" panose="02020603050405020304" pitchFamily="18" charset="0"/>
              </a:rPr>
              <a:t>希尔排序有效地利用了直接插入排序的这两个特性</a:t>
            </a:r>
          </a:p>
        </p:txBody>
      </p:sp>
      <p:sp>
        <p:nvSpPr>
          <p:cNvPr id="14" name="矩形 14"/>
          <p:cNvSpPr>
            <a:spLocks noChangeArrowheads="1"/>
          </p:cNvSpPr>
          <p:nvPr/>
        </p:nvSpPr>
        <p:spPr bwMode="auto">
          <a:xfrm>
            <a:off x="2495600" y="4220988"/>
            <a:ext cx="138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495600" y="5733876"/>
            <a:ext cx="165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3/2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87750" y="4868689"/>
            <a:ext cx="0" cy="865187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328812" y="4059436"/>
            <a:ext cx="29991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rgbClr val="0000FF"/>
                </a:solidFill>
              </a:rPr>
              <a:t>Shell</a:t>
            </a:r>
            <a:r>
              <a:rPr lang="zh-CN" altLang="en-US" sz="1800" dirty="0">
                <a:solidFill>
                  <a:srgbClr val="0000FF"/>
                </a:solidFill>
              </a:rPr>
              <a:t>排序比冒泡排序快</a:t>
            </a:r>
            <a:r>
              <a:rPr lang="en-US" altLang="zh-CN" sz="1800" dirty="0">
                <a:solidFill>
                  <a:srgbClr val="0000FF"/>
                </a:solidFill>
              </a:rPr>
              <a:t>5</a:t>
            </a:r>
            <a:r>
              <a:rPr lang="zh-CN" altLang="en-US" sz="1800" dirty="0">
                <a:solidFill>
                  <a:srgbClr val="0000FF"/>
                </a:solidFill>
              </a:rPr>
              <a:t>倍，比插入排序大致快</a:t>
            </a:r>
            <a:r>
              <a:rPr lang="en-US" altLang="zh-CN" sz="1800" dirty="0">
                <a:solidFill>
                  <a:srgbClr val="0000FF"/>
                </a:solidFill>
              </a:rPr>
              <a:t>2</a:t>
            </a:r>
            <a:r>
              <a:rPr lang="zh-CN" altLang="en-US" sz="1800" dirty="0">
                <a:solidFill>
                  <a:srgbClr val="0000FF"/>
                </a:solidFill>
              </a:rPr>
              <a:t>倍。适合于数据量在</a:t>
            </a:r>
            <a:r>
              <a:rPr lang="en-US" altLang="zh-CN" sz="1800" dirty="0">
                <a:solidFill>
                  <a:srgbClr val="0000FF"/>
                </a:solidFill>
              </a:rPr>
              <a:t>5000</a:t>
            </a:r>
            <a:r>
              <a:rPr lang="zh-CN" altLang="en-US" sz="1800" dirty="0">
                <a:solidFill>
                  <a:srgbClr val="0000FF"/>
                </a:solidFill>
              </a:rPr>
              <a:t>以下并且速度并不是特别重要的场合。它对于数据量较小的数列重复排序是非常好的。</a:t>
            </a:r>
          </a:p>
        </p:txBody>
      </p:sp>
      <p:sp>
        <p:nvSpPr>
          <p:cNvPr id="2" name="AutoShape 2" descr="https://pic1.zhimg.com/v2-80d1ed88443b9c2f33c245c1caa1a308_b.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1860" name="Picture 4" descr="https://raw.githubusercontent.com/MagicDavid20/ResForBlog/master/sortGif/ShellSor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521" y="3795794"/>
            <a:ext cx="3863585" cy="2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23" name="Rectangle 11"/>
          <p:cNvSpPr>
            <a:spLocks noChangeArrowheads="1"/>
          </p:cNvSpPr>
          <p:nvPr/>
        </p:nvSpPr>
        <p:spPr bwMode="auto">
          <a:xfrm>
            <a:off x="1415480" y="1196752"/>
            <a:ext cx="94327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</a:t>
            </a:r>
            <a:r>
              <a:rPr lang="en-US" altLang="zh-CN" sz="2400" dirty="0">
                <a:latin typeface="Times New Roman" panose="02020603050405020304" pitchFamily="18" charset="0"/>
              </a:rPr>
              <a:t>(Shell’s Sort)</a:t>
            </a:r>
            <a:r>
              <a:rPr lang="zh-CN" altLang="en-US" sz="2600" dirty="0">
                <a:latin typeface="Times New Roman" panose="02020603050405020304" pitchFamily="18" charset="0"/>
              </a:rPr>
              <a:t>又称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缩小增量排序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</a:rPr>
              <a:t>Diminishing Increment Sort)</a:t>
            </a:r>
            <a:r>
              <a:rPr lang="zh-CN" altLang="en-US" sz="2400" dirty="0">
                <a:latin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</a:rPr>
              <a:t>1959</a:t>
            </a:r>
            <a:r>
              <a:rPr lang="zh-CN" altLang="en-US" sz="2400" dirty="0">
                <a:latin typeface="Times New Roman" panose="02020603050405020304" pitchFamily="18" charset="0"/>
              </a:rPr>
              <a:t>年由</a:t>
            </a:r>
            <a:r>
              <a:rPr lang="en-US" altLang="zh-CN" sz="2400" dirty="0">
                <a:latin typeface="Times New Roman" panose="02020603050405020304" pitchFamily="18" charset="0"/>
              </a:rPr>
              <a:t>D. L. Shell</a:t>
            </a:r>
            <a:r>
              <a:rPr lang="zh-CN" altLang="en-US" sz="2400" dirty="0">
                <a:latin typeface="Times New Roman" panose="02020603050405020304" pitchFamily="18" charset="0"/>
              </a:rPr>
              <a:t>提出来的。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10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</a:t>
            </a:r>
            <a:r>
              <a:rPr lang="zh-CN" altLang="en-US" sz="2600" dirty="0">
                <a:latin typeface="Times New Roman" panose="02020603050405020304" pitchFamily="18" charset="0"/>
              </a:rPr>
              <a:t>设待排序元素序列有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个元素，首先取一个整数 </a:t>
            </a:r>
            <a:r>
              <a:rPr lang="en-US" altLang="zh-CN" sz="2600" dirty="0">
                <a:latin typeface="Times New Roman" panose="02020603050405020304" pitchFamily="18" charset="0"/>
              </a:rPr>
              <a:t>gap &lt;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作为间隔（增量），将全部元素分为 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个子序列</a:t>
            </a:r>
            <a:r>
              <a:rPr lang="zh-CN" altLang="en-US" sz="2600" dirty="0">
                <a:latin typeface="Times New Roman" panose="02020603050405020304" pitchFamily="18" charset="0"/>
              </a:rPr>
              <a:t>，所有距离为 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的元素放在同一个子序列中，在每一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个子序列</a:t>
            </a:r>
            <a:r>
              <a:rPr lang="zh-CN" altLang="en-US" sz="2600" dirty="0">
                <a:latin typeface="Times New Roman" panose="02020603050405020304" pitchFamily="18" charset="0"/>
              </a:rPr>
              <a:t>中分别施行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 dirty="0">
                <a:latin typeface="Times New Roman" panose="02020603050405020304" pitchFamily="18" charset="0"/>
              </a:rPr>
              <a:t>。然后缩小间隔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latin typeface="Times New Roman" panose="02020603050405020304" pitchFamily="18" charset="0"/>
              </a:rPr>
              <a:t>，例如取 </a:t>
            </a:r>
            <a:r>
              <a:rPr lang="en-US" altLang="zh-CN" sz="2600" dirty="0">
                <a:latin typeface="Times New Roman" panose="02020603050405020304" pitchFamily="18" charset="0"/>
              </a:rPr>
              <a:t>gap =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600" dirty="0">
                <a:latin typeface="Times New Roman" panose="02020603050405020304" pitchFamily="18" charset="0"/>
              </a:rPr>
              <a:t>gap/2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zh-CN" altLang="en-US" sz="2600" dirty="0">
                <a:latin typeface="Times New Roman" panose="02020603050405020304" pitchFamily="18" charset="0"/>
              </a:rPr>
              <a:t>，重复上述的子序列划分和排序工作。直到最后取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（此时序列“基本有序”），将所有元素放在同一个序列中排序为止。</a:t>
            </a:r>
          </a:p>
        </p:txBody>
      </p:sp>
      <p:sp>
        <p:nvSpPr>
          <p:cNvPr id="243725" name="Rectangle 13"/>
          <p:cNvSpPr>
            <a:spLocks noChangeArrowheads="1"/>
          </p:cNvSpPr>
          <p:nvPr/>
        </p:nvSpPr>
        <p:spPr bwMode="auto">
          <a:xfrm>
            <a:off x="983432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990600" y="-793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5726" name="AutoShape 14" descr="白色大理石"/>
          <p:cNvSpPr>
            <a:spLocks noChangeArrowheads="1"/>
          </p:cNvSpPr>
          <p:nvPr/>
        </p:nvSpPr>
        <p:spPr bwMode="auto">
          <a:xfrm>
            <a:off x="2584450" y="1644352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28" name="AutoShape 16"/>
          <p:cNvSpPr>
            <a:spLocks noChangeArrowheads="1"/>
          </p:cNvSpPr>
          <p:nvPr/>
        </p:nvSpPr>
        <p:spPr bwMode="auto">
          <a:xfrm>
            <a:off x="3651250" y="12633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29" name="AutoShape 17"/>
          <p:cNvSpPr>
            <a:spLocks noChangeArrowheads="1"/>
          </p:cNvSpPr>
          <p:nvPr/>
        </p:nvSpPr>
        <p:spPr bwMode="auto">
          <a:xfrm>
            <a:off x="45656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0" name="AutoShape 18"/>
          <p:cNvSpPr>
            <a:spLocks noChangeArrowheads="1"/>
          </p:cNvSpPr>
          <p:nvPr/>
        </p:nvSpPr>
        <p:spPr bwMode="auto">
          <a:xfrm>
            <a:off x="5480050" y="8823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1" name="AutoShape 19"/>
          <p:cNvSpPr>
            <a:spLocks noChangeArrowheads="1"/>
          </p:cNvSpPr>
          <p:nvPr/>
        </p:nvSpPr>
        <p:spPr bwMode="auto">
          <a:xfrm>
            <a:off x="63944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2" name="AutoShape 20"/>
          <p:cNvSpPr>
            <a:spLocks noChangeArrowheads="1"/>
          </p:cNvSpPr>
          <p:nvPr/>
        </p:nvSpPr>
        <p:spPr bwMode="auto">
          <a:xfrm>
            <a:off x="7308850" y="13395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3" name="AutoShape 21"/>
          <p:cNvSpPr>
            <a:spLocks noChangeArrowheads="1"/>
          </p:cNvSpPr>
          <p:nvPr/>
        </p:nvSpPr>
        <p:spPr bwMode="auto">
          <a:xfrm>
            <a:off x="8223250" y="16443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21" name="Text Box 22"/>
          <p:cNvSpPr txBox="1">
            <a:spLocks noChangeArrowheads="1"/>
          </p:cNvSpPr>
          <p:nvPr/>
        </p:nvSpPr>
        <p:spPr bwMode="auto">
          <a:xfrm>
            <a:off x="3727450" y="2101552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5" name="AutoShape 23" descr="白色大理石"/>
          <p:cNvSpPr>
            <a:spLocks noChangeArrowheads="1"/>
          </p:cNvSpPr>
          <p:nvPr/>
        </p:nvSpPr>
        <p:spPr bwMode="auto">
          <a:xfrm>
            <a:off x="2660650" y="33207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36" name="AutoShape 24"/>
          <p:cNvSpPr>
            <a:spLocks noChangeArrowheads="1"/>
          </p:cNvSpPr>
          <p:nvPr/>
        </p:nvSpPr>
        <p:spPr bwMode="auto">
          <a:xfrm>
            <a:off x="3651250" y="29397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>
            <a:off x="63944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8" name="Text Box 26"/>
          <p:cNvSpPr txBox="1">
            <a:spLocks noChangeArrowheads="1"/>
          </p:cNvSpPr>
          <p:nvPr/>
        </p:nvSpPr>
        <p:spPr bwMode="auto">
          <a:xfrm>
            <a:off x="1966914" y="235237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9" name="AutoShape 27" descr="白色大理石"/>
          <p:cNvSpPr>
            <a:spLocks noChangeArrowheads="1"/>
          </p:cNvSpPr>
          <p:nvPr/>
        </p:nvSpPr>
        <p:spPr bwMode="auto">
          <a:xfrm>
            <a:off x="2660650" y="6140152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0" name="AutoShape 28"/>
          <p:cNvSpPr>
            <a:spLocks noChangeArrowheads="1"/>
          </p:cNvSpPr>
          <p:nvPr/>
        </p:nvSpPr>
        <p:spPr bwMode="auto">
          <a:xfrm>
            <a:off x="8223250" y="61401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1" name="AutoShape 29"/>
          <p:cNvSpPr>
            <a:spLocks noChangeArrowheads="1"/>
          </p:cNvSpPr>
          <p:nvPr/>
        </p:nvSpPr>
        <p:spPr bwMode="auto">
          <a:xfrm>
            <a:off x="5480050" y="53781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1703389" y="2733377"/>
            <a:ext cx="1309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3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3" name="AutoShape 31" descr="白色大理石"/>
          <p:cNvSpPr>
            <a:spLocks noChangeArrowheads="1"/>
          </p:cNvSpPr>
          <p:nvPr/>
        </p:nvSpPr>
        <p:spPr bwMode="auto">
          <a:xfrm>
            <a:off x="2660650" y="47685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4" name="AutoShape 32"/>
          <p:cNvSpPr>
            <a:spLocks noChangeArrowheads="1"/>
          </p:cNvSpPr>
          <p:nvPr/>
        </p:nvSpPr>
        <p:spPr bwMode="auto">
          <a:xfrm>
            <a:off x="45656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5" name="AutoShape 33"/>
          <p:cNvSpPr>
            <a:spLocks noChangeArrowheads="1"/>
          </p:cNvSpPr>
          <p:nvPr/>
        </p:nvSpPr>
        <p:spPr bwMode="auto">
          <a:xfrm>
            <a:off x="7308850" y="44637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6" name="AutoShape 34"/>
          <p:cNvSpPr>
            <a:spLocks noChangeArrowheads="1"/>
          </p:cNvSpPr>
          <p:nvPr/>
        </p:nvSpPr>
        <p:spPr bwMode="auto">
          <a:xfrm>
            <a:off x="5480050" y="25587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7" name="AutoShape 35"/>
          <p:cNvSpPr>
            <a:spLocks noChangeArrowheads="1"/>
          </p:cNvSpPr>
          <p:nvPr/>
        </p:nvSpPr>
        <p:spPr bwMode="auto">
          <a:xfrm>
            <a:off x="45656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8" name="AutoShape 36"/>
          <p:cNvSpPr>
            <a:spLocks noChangeArrowheads="1"/>
          </p:cNvSpPr>
          <p:nvPr/>
        </p:nvSpPr>
        <p:spPr bwMode="auto">
          <a:xfrm>
            <a:off x="7308850" y="30159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9" name="AutoShape 37"/>
          <p:cNvSpPr>
            <a:spLocks noChangeArrowheads="1"/>
          </p:cNvSpPr>
          <p:nvPr/>
        </p:nvSpPr>
        <p:spPr bwMode="auto">
          <a:xfrm>
            <a:off x="8223250" y="33207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0" name="AutoShape 38"/>
          <p:cNvSpPr>
            <a:spLocks noChangeArrowheads="1"/>
          </p:cNvSpPr>
          <p:nvPr/>
        </p:nvSpPr>
        <p:spPr bwMode="auto">
          <a:xfrm>
            <a:off x="5480050" y="40065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1" name="AutoShape 39"/>
          <p:cNvSpPr>
            <a:spLocks noChangeArrowheads="1"/>
          </p:cNvSpPr>
          <p:nvPr/>
        </p:nvSpPr>
        <p:spPr bwMode="auto">
          <a:xfrm>
            <a:off x="63944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2" name="AutoShape 40"/>
          <p:cNvSpPr>
            <a:spLocks noChangeArrowheads="1"/>
          </p:cNvSpPr>
          <p:nvPr/>
        </p:nvSpPr>
        <p:spPr bwMode="auto">
          <a:xfrm>
            <a:off x="8223250" y="47685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3" name="AutoShape 41"/>
          <p:cNvSpPr>
            <a:spLocks noChangeArrowheads="1"/>
          </p:cNvSpPr>
          <p:nvPr/>
        </p:nvSpPr>
        <p:spPr bwMode="auto">
          <a:xfrm>
            <a:off x="3651250" y="43875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4" name="AutoShape 42"/>
          <p:cNvSpPr>
            <a:spLocks noChangeArrowheads="1"/>
          </p:cNvSpPr>
          <p:nvPr/>
        </p:nvSpPr>
        <p:spPr bwMode="auto">
          <a:xfrm>
            <a:off x="45656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5" name="AutoShape 43"/>
          <p:cNvSpPr>
            <a:spLocks noChangeArrowheads="1"/>
          </p:cNvSpPr>
          <p:nvPr/>
        </p:nvSpPr>
        <p:spPr bwMode="auto">
          <a:xfrm>
            <a:off x="3651250" y="57591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6" name="AutoShape 44"/>
          <p:cNvSpPr>
            <a:spLocks noChangeArrowheads="1"/>
          </p:cNvSpPr>
          <p:nvPr/>
        </p:nvSpPr>
        <p:spPr bwMode="auto">
          <a:xfrm>
            <a:off x="63944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7" name="AutoShape 45"/>
          <p:cNvSpPr>
            <a:spLocks noChangeArrowheads="1"/>
          </p:cNvSpPr>
          <p:nvPr/>
        </p:nvSpPr>
        <p:spPr bwMode="auto">
          <a:xfrm>
            <a:off x="7308850" y="58353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8" name="Text Box 46"/>
          <p:cNvSpPr txBox="1">
            <a:spLocks noChangeArrowheads="1"/>
          </p:cNvSpPr>
          <p:nvPr/>
        </p:nvSpPr>
        <p:spPr bwMode="auto">
          <a:xfrm>
            <a:off x="1843088" y="1412577"/>
            <a:ext cx="1084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AutoShape 4" descr="白色大理石"/>
          <p:cNvSpPr>
            <a:spLocks noChangeArrowheads="1"/>
          </p:cNvSpPr>
          <p:nvPr/>
        </p:nvSpPr>
        <p:spPr bwMode="auto">
          <a:xfrm>
            <a:off x="2640013" y="1571625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6" name="AutoShape 6"/>
          <p:cNvSpPr>
            <a:spLocks noChangeArrowheads="1"/>
          </p:cNvSpPr>
          <p:nvPr/>
        </p:nvSpPr>
        <p:spPr bwMode="auto">
          <a:xfrm>
            <a:off x="3709988" y="11906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7" name="AutoShape 7"/>
          <p:cNvSpPr>
            <a:spLocks noChangeArrowheads="1"/>
          </p:cNvSpPr>
          <p:nvPr/>
        </p:nvSpPr>
        <p:spPr bwMode="auto">
          <a:xfrm>
            <a:off x="73675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8" name="AutoShape 8"/>
          <p:cNvSpPr>
            <a:spLocks noChangeArrowheads="1"/>
          </p:cNvSpPr>
          <p:nvPr/>
        </p:nvSpPr>
        <p:spPr bwMode="auto">
          <a:xfrm>
            <a:off x="8281988" y="8096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9" name="AutoShape 9"/>
          <p:cNvSpPr>
            <a:spLocks noChangeArrowheads="1"/>
          </p:cNvSpPr>
          <p:nvPr/>
        </p:nvSpPr>
        <p:spPr bwMode="auto">
          <a:xfrm>
            <a:off x="64531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0" name="AutoShape 10"/>
          <p:cNvSpPr>
            <a:spLocks noChangeArrowheads="1"/>
          </p:cNvSpPr>
          <p:nvPr/>
        </p:nvSpPr>
        <p:spPr bwMode="auto">
          <a:xfrm>
            <a:off x="4624388" y="12668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1" name="AutoShape 11"/>
          <p:cNvSpPr>
            <a:spLocks noChangeArrowheads="1"/>
          </p:cNvSpPr>
          <p:nvPr/>
        </p:nvSpPr>
        <p:spPr bwMode="auto">
          <a:xfrm>
            <a:off x="5538788" y="15716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7" name="Text Box 12"/>
          <p:cNvSpPr txBox="1">
            <a:spLocks noChangeArrowheads="1"/>
          </p:cNvSpPr>
          <p:nvPr/>
        </p:nvSpPr>
        <p:spPr bwMode="auto">
          <a:xfrm>
            <a:off x="3786188" y="2028825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3" name="AutoShape 13" descr="白色大理石"/>
          <p:cNvSpPr>
            <a:spLocks noChangeArrowheads="1"/>
          </p:cNvSpPr>
          <p:nvPr/>
        </p:nvSpPr>
        <p:spPr bwMode="auto">
          <a:xfrm>
            <a:off x="2719388" y="33242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4" name="AutoShape 14"/>
          <p:cNvSpPr>
            <a:spLocks noChangeArrowheads="1"/>
          </p:cNvSpPr>
          <p:nvPr/>
        </p:nvSpPr>
        <p:spPr bwMode="auto">
          <a:xfrm>
            <a:off x="3709988" y="29432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5" name="Text Box 15"/>
          <p:cNvSpPr txBox="1">
            <a:spLocks noChangeArrowheads="1"/>
          </p:cNvSpPr>
          <p:nvPr/>
        </p:nvSpPr>
        <p:spPr bwMode="auto">
          <a:xfrm>
            <a:off x="1903414" y="24114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6" name="AutoShape 16" descr="白色大理石"/>
          <p:cNvSpPr>
            <a:spLocks noChangeArrowheads="1"/>
          </p:cNvSpPr>
          <p:nvPr/>
        </p:nvSpPr>
        <p:spPr bwMode="auto">
          <a:xfrm>
            <a:off x="2719388" y="6067425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7" name="AutoShape 17"/>
          <p:cNvSpPr>
            <a:spLocks noChangeArrowheads="1"/>
          </p:cNvSpPr>
          <p:nvPr/>
        </p:nvSpPr>
        <p:spPr bwMode="auto">
          <a:xfrm>
            <a:off x="5538788" y="33242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8" name="AutoShape 18"/>
          <p:cNvSpPr>
            <a:spLocks noChangeArrowheads="1"/>
          </p:cNvSpPr>
          <p:nvPr/>
        </p:nvSpPr>
        <p:spPr bwMode="auto">
          <a:xfrm>
            <a:off x="8281988" y="53054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9" name="Text Box 19"/>
          <p:cNvSpPr txBox="1">
            <a:spLocks noChangeArrowheads="1"/>
          </p:cNvSpPr>
          <p:nvPr/>
        </p:nvSpPr>
        <p:spPr bwMode="auto">
          <a:xfrm>
            <a:off x="1847850" y="2795588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2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0" name="AutoShape 20" descr="白色大理石"/>
          <p:cNvSpPr>
            <a:spLocks noChangeArrowheads="1"/>
          </p:cNvSpPr>
          <p:nvPr/>
        </p:nvSpPr>
        <p:spPr bwMode="auto">
          <a:xfrm>
            <a:off x="2719388" y="46958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41" name="AutoShape 21"/>
          <p:cNvSpPr>
            <a:spLocks noChangeArrowheads="1"/>
          </p:cNvSpPr>
          <p:nvPr/>
        </p:nvSpPr>
        <p:spPr bwMode="auto">
          <a:xfrm>
            <a:off x="73675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2" name="AutoShape 22"/>
          <p:cNvSpPr>
            <a:spLocks noChangeArrowheads="1"/>
          </p:cNvSpPr>
          <p:nvPr/>
        </p:nvSpPr>
        <p:spPr bwMode="auto">
          <a:xfrm>
            <a:off x="4624388" y="43910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3" name="AutoShape 23"/>
          <p:cNvSpPr>
            <a:spLocks noChangeArrowheads="1"/>
          </p:cNvSpPr>
          <p:nvPr/>
        </p:nvSpPr>
        <p:spPr bwMode="auto">
          <a:xfrm>
            <a:off x="8281988" y="25622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4" name="AutoShape 24"/>
          <p:cNvSpPr>
            <a:spLocks noChangeArrowheads="1"/>
          </p:cNvSpPr>
          <p:nvPr/>
        </p:nvSpPr>
        <p:spPr bwMode="auto">
          <a:xfrm>
            <a:off x="4624388" y="30194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5" name="AutoShape 25"/>
          <p:cNvSpPr>
            <a:spLocks noChangeArrowheads="1"/>
          </p:cNvSpPr>
          <p:nvPr/>
        </p:nvSpPr>
        <p:spPr bwMode="auto">
          <a:xfrm>
            <a:off x="64531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6" name="AutoShape 26"/>
          <p:cNvSpPr>
            <a:spLocks noChangeArrowheads="1"/>
          </p:cNvSpPr>
          <p:nvPr/>
        </p:nvSpPr>
        <p:spPr bwMode="auto">
          <a:xfrm>
            <a:off x="5538788" y="46958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7" name="AutoShape 27"/>
          <p:cNvSpPr>
            <a:spLocks noChangeArrowheads="1"/>
          </p:cNvSpPr>
          <p:nvPr/>
        </p:nvSpPr>
        <p:spPr bwMode="auto">
          <a:xfrm>
            <a:off x="3709988" y="43148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8" name="AutoShape 28"/>
          <p:cNvSpPr>
            <a:spLocks noChangeArrowheads="1"/>
          </p:cNvSpPr>
          <p:nvPr/>
        </p:nvSpPr>
        <p:spPr bwMode="auto">
          <a:xfrm>
            <a:off x="73675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9" name="AutoShape 29"/>
          <p:cNvSpPr>
            <a:spLocks noChangeArrowheads="1"/>
          </p:cNvSpPr>
          <p:nvPr/>
        </p:nvSpPr>
        <p:spPr bwMode="auto">
          <a:xfrm>
            <a:off x="8281988" y="39338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0" name="AutoShape 30"/>
          <p:cNvSpPr>
            <a:spLocks noChangeArrowheads="1"/>
          </p:cNvSpPr>
          <p:nvPr/>
        </p:nvSpPr>
        <p:spPr bwMode="auto">
          <a:xfrm>
            <a:off x="64531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1" name="AutoShape 31"/>
          <p:cNvSpPr>
            <a:spLocks noChangeArrowheads="1"/>
          </p:cNvSpPr>
          <p:nvPr/>
        </p:nvSpPr>
        <p:spPr bwMode="auto">
          <a:xfrm>
            <a:off x="3709988" y="60674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2" name="AutoShape 32"/>
          <p:cNvSpPr>
            <a:spLocks noChangeArrowheads="1"/>
          </p:cNvSpPr>
          <p:nvPr/>
        </p:nvSpPr>
        <p:spPr bwMode="auto">
          <a:xfrm>
            <a:off x="4624388" y="57626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3" name="AutoShape 33"/>
          <p:cNvSpPr>
            <a:spLocks noChangeArrowheads="1"/>
          </p:cNvSpPr>
          <p:nvPr/>
        </p:nvSpPr>
        <p:spPr bwMode="auto">
          <a:xfrm>
            <a:off x="5538788" y="56864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4" name="AutoShape 34"/>
          <p:cNvSpPr>
            <a:spLocks noChangeArrowheads="1"/>
          </p:cNvSpPr>
          <p:nvPr/>
        </p:nvSpPr>
        <p:spPr bwMode="auto">
          <a:xfrm>
            <a:off x="64531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5" name="AutoShape 35"/>
          <p:cNvSpPr>
            <a:spLocks noChangeArrowheads="1"/>
          </p:cNvSpPr>
          <p:nvPr/>
        </p:nvSpPr>
        <p:spPr bwMode="auto">
          <a:xfrm>
            <a:off x="73675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6" name="Rectangle 36"/>
          <p:cNvSpPr>
            <a:spLocks noChangeArrowheads="1"/>
          </p:cNvSpPr>
          <p:nvPr/>
        </p:nvSpPr>
        <p:spPr bwMode="auto">
          <a:xfrm>
            <a:off x="927692" y="41821"/>
            <a:ext cx="58883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911424" y="32825"/>
            <a:ext cx="7793037" cy="635000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0000CC"/>
                </a:solidFill>
              </a:rPr>
              <a:t>Motivation</a:t>
            </a:r>
            <a:endParaRPr lang="zh-CN" altLang="en-US" b="1" dirty="0" smtClean="0">
              <a:solidFill>
                <a:srgbClr val="0000CC"/>
              </a:solidFill>
            </a:endParaRPr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7104112" y="3717032"/>
            <a:ext cx="4366275" cy="2998841"/>
            <a:chOff x="-3" y="-3"/>
            <a:chExt cx="3078" cy="2267"/>
          </a:xfrm>
        </p:grpSpPr>
        <p:grpSp>
          <p:nvGrpSpPr>
            <p:cNvPr id="14342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4344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5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6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7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8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9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0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1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2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3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4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5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6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7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8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9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0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1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2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3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4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5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6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7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8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9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0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1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98086" y="486916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一般数据处理工作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25%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的时间都在进行排序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" y="825100"/>
            <a:ext cx="5410760" cy="3542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31" y="825100"/>
            <a:ext cx="5989023" cy="2802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白色大理石"/>
          <p:cNvSpPr>
            <a:spLocks noChangeArrowheads="1"/>
          </p:cNvSpPr>
          <p:nvPr/>
        </p:nvSpPr>
        <p:spPr bwMode="auto">
          <a:xfrm>
            <a:off x="2286000" y="1700213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0" name="AutoShape 6"/>
          <p:cNvSpPr>
            <a:spLocks noChangeArrowheads="1"/>
          </p:cNvSpPr>
          <p:nvPr/>
        </p:nvSpPr>
        <p:spPr bwMode="auto">
          <a:xfrm>
            <a:off x="5257800" y="1319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1" name="AutoShape 7"/>
          <p:cNvSpPr>
            <a:spLocks noChangeArrowheads="1"/>
          </p:cNvSpPr>
          <p:nvPr/>
        </p:nvSpPr>
        <p:spPr bwMode="auto">
          <a:xfrm>
            <a:off x="70866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2" name="AutoShape 8"/>
          <p:cNvSpPr>
            <a:spLocks noChangeArrowheads="1"/>
          </p:cNvSpPr>
          <p:nvPr/>
        </p:nvSpPr>
        <p:spPr bwMode="auto">
          <a:xfrm>
            <a:off x="8001000" y="938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3" name="AutoShape 9"/>
          <p:cNvSpPr>
            <a:spLocks noChangeArrowheads="1"/>
          </p:cNvSpPr>
          <p:nvPr/>
        </p:nvSpPr>
        <p:spPr bwMode="auto">
          <a:xfrm>
            <a:off x="61722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4" name="AutoShape 10"/>
          <p:cNvSpPr>
            <a:spLocks noChangeArrowheads="1"/>
          </p:cNvSpPr>
          <p:nvPr/>
        </p:nvSpPr>
        <p:spPr bwMode="auto">
          <a:xfrm>
            <a:off x="4343400" y="1395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5" name="AutoShape 11"/>
          <p:cNvSpPr>
            <a:spLocks noChangeArrowheads="1"/>
          </p:cNvSpPr>
          <p:nvPr/>
        </p:nvSpPr>
        <p:spPr bwMode="auto">
          <a:xfrm>
            <a:off x="3429000" y="1700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1" name="Text Box 12"/>
          <p:cNvSpPr txBox="1">
            <a:spLocks noChangeArrowheads="1"/>
          </p:cNvSpPr>
          <p:nvPr/>
        </p:nvSpPr>
        <p:spPr bwMode="auto">
          <a:xfrm>
            <a:off x="3505200" y="2157413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7" name="AutoShape 13" descr="白色大理石"/>
          <p:cNvSpPr>
            <a:spLocks noChangeArrowheads="1"/>
          </p:cNvSpPr>
          <p:nvPr/>
        </p:nvSpPr>
        <p:spPr bwMode="auto">
          <a:xfrm>
            <a:off x="2438400" y="3452813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8" name="AutoShape 14"/>
          <p:cNvSpPr>
            <a:spLocks noChangeArrowheads="1"/>
          </p:cNvSpPr>
          <p:nvPr/>
        </p:nvSpPr>
        <p:spPr bwMode="auto">
          <a:xfrm>
            <a:off x="5257800" y="30718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9" name="Text Box 15"/>
          <p:cNvSpPr txBox="1">
            <a:spLocks noChangeArrowheads="1"/>
          </p:cNvSpPr>
          <p:nvPr/>
        </p:nvSpPr>
        <p:spPr bwMode="auto">
          <a:xfrm>
            <a:off x="1960564" y="24082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0" name="AutoShape 16"/>
          <p:cNvSpPr>
            <a:spLocks noChangeArrowheads="1"/>
          </p:cNvSpPr>
          <p:nvPr/>
        </p:nvSpPr>
        <p:spPr bwMode="auto">
          <a:xfrm>
            <a:off x="3429000" y="34528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1" name="Text Box 17"/>
          <p:cNvSpPr txBox="1">
            <a:spLocks noChangeArrowheads="1"/>
          </p:cNvSpPr>
          <p:nvPr/>
        </p:nvSpPr>
        <p:spPr bwMode="auto">
          <a:xfrm>
            <a:off x="1905000" y="2792413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1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2" name="AutoShape 18"/>
          <p:cNvSpPr>
            <a:spLocks noChangeArrowheads="1"/>
          </p:cNvSpPr>
          <p:nvPr/>
        </p:nvSpPr>
        <p:spPr bwMode="auto">
          <a:xfrm>
            <a:off x="70866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3" name="AutoShape 19"/>
          <p:cNvSpPr>
            <a:spLocks noChangeArrowheads="1"/>
          </p:cNvSpPr>
          <p:nvPr/>
        </p:nvSpPr>
        <p:spPr bwMode="auto">
          <a:xfrm>
            <a:off x="4343400" y="31480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4" name="AutoShape 20"/>
          <p:cNvSpPr>
            <a:spLocks noChangeArrowheads="1"/>
          </p:cNvSpPr>
          <p:nvPr/>
        </p:nvSpPr>
        <p:spPr bwMode="auto">
          <a:xfrm>
            <a:off x="8001000" y="26908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5" name="AutoShape 21"/>
          <p:cNvSpPr>
            <a:spLocks noChangeArrowheads="1"/>
          </p:cNvSpPr>
          <p:nvPr/>
        </p:nvSpPr>
        <p:spPr bwMode="auto">
          <a:xfrm>
            <a:off x="61722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71" name="Rectangle 22"/>
          <p:cNvSpPr>
            <a:spLocks noChangeArrowheads="1"/>
          </p:cNvSpPr>
          <p:nvPr/>
        </p:nvSpPr>
        <p:spPr bwMode="auto">
          <a:xfrm>
            <a:off x="1631504" y="4367214"/>
            <a:ext cx="9587408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开始时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的值较大，子序列中的元素较少，排序速度较快；随着排序进展，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值逐渐变小，子序列中元素个数逐渐变多，由于前面工作的基础，大多数元素已基本有序，所以排序速度仍然很快。</a:t>
            </a:r>
          </a:p>
        </p:txBody>
      </p:sp>
      <p:sp>
        <p:nvSpPr>
          <p:cNvPr id="159767" name="Rectangle 23"/>
          <p:cNvSpPr>
            <a:spLocks noChangeArrowheads="1"/>
          </p:cNvSpPr>
          <p:nvPr/>
        </p:nvSpPr>
        <p:spPr bwMode="auto">
          <a:xfrm>
            <a:off x="911424" y="33338"/>
            <a:ext cx="592923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6" name="Rectangle 12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186" name="Rectangle 13"/>
          <p:cNvSpPr>
            <a:spLocks noChangeArrowheads="1"/>
          </p:cNvSpPr>
          <p:nvPr/>
        </p:nvSpPr>
        <p:spPr bwMode="auto">
          <a:xfrm>
            <a:off x="1992313" y="980728"/>
            <a:ext cx="8489950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ShellSort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&lt;T&gt; &amp; L, 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right)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缩小增量的方式为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 =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gap/3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 +1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, j, gap=right-left+1;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增量的初始值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Element&lt;T&gt;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do {  gap = gap/3+1;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求下一增量值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for (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left+gap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&lt;= right;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++)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各子序列内直接插入排序</a:t>
            </a:r>
            <a:endParaRPr kumimoji="1" lang="en-US" altLang="zh-CN" sz="20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if (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&lt;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-gap] ) {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temp =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];  j=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-gap;            </a:t>
            </a:r>
            <a:endParaRPr kumimoji="1" lang="zh-CN" altLang="en-US" sz="22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do { 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L[j];  j = j-gap;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 smtClean="0">
                <a:latin typeface="Times New Roman" panose="02020603050405020304" pitchFamily="18" charset="0"/>
              </a:rPr>
              <a:t>     }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while ( j &gt;= left &amp;&amp; temp &lt;L[j]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}		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} while ( gap &gt; 1 );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1631504" y="1196752"/>
            <a:ext cx="9819431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排序码比较次数和元素移动次数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与增量</a:t>
            </a:r>
            <a:r>
              <a:rPr lang="en-US" altLang="zh-CN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的取法有关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，但要给出完整的数学分析很困难。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的取法：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，直到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　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nuth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gap/3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都取奇数，比如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5, 3, 1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各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互质，比如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5, 3, 2, 1</a:t>
            </a:r>
            <a:endParaRPr lang="zh-CN" altLang="en-US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25000"/>
              </a:spcBef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Knuth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利用大量实验统计资料得出：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当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很大时，排序码平均比较次数和元素平均移动次数大约在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 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1.6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</a:t>
            </a:r>
            <a:r>
              <a:rPr lang="en-US" altLang="zh-CN" sz="2600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的范围内。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1055440" y="1295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1631504" y="5373216"/>
            <a:ext cx="8208962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9.3 </a:t>
            </a: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交换排序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775520" y="1484784"/>
            <a:ext cx="9145263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交换排序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两两比较待排序元素的排序码，如果发生逆序（即排列顺序与排序后的次序正好相反），则交换之。直到所有元素都排好序为止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下面介绍两种交换排序：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起泡排序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快速排序（分区排序）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视觉直观感受7种常用排序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450460"/>
            <a:ext cx="2736304" cy="23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081536" y="8309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9.3.1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起泡</a:t>
            </a: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/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冒泡排序</a:t>
            </a: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1055440" y="1052736"/>
            <a:ext cx="9432279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起泡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冒泡排序 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(Bubble Sort)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的基本方法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设待排序元素序列中的元素个数为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。最多作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 </a:t>
            </a:r>
            <a:r>
              <a:rPr lang="zh-CN" altLang="en-US" sz="2400" dirty="0">
                <a:latin typeface="Times New Roman" panose="02020603050405020304" pitchFamily="18" charset="0"/>
              </a:rPr>
              <a:t>趟，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1, 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。在第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趟中从后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向前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，顺次两两</a:t>
            </a:r>
            <a:r>
              <a:rPr lang="zh-CN" altLang="en-US" sz="2400" dirty="0">
                <a:latin typeface="Times New Roman" panose="02020603050405020304" pitchFamily="18" charset="0"/>
              </a:rPr>
              <a:t>比较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lang="zh-CN" altLang="en-US" sz="2400" dirty="0">
                <a:latin typeface="Times New Roman" panose="02020603050405020304" pitchFamily="18" charset="0"/>
              </a:rPr>
              <a:t>如果发生逆序，则交换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第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</a:rPr>
              <a:t>趟对待排序元素序列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-1],V[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],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,V[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进行排序，</a:t>
            </a:r>
            <a:r>
              <a:rPr lang="zh-CN" altLang="en-US" sz="2400" dirty="0">
                <a:latin typeface="Times New Roman" panose="02020603050405020304" pitchFamily="18" charset="0"/>
              </a:rPr>
              <a:t>结果将该序列中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排序码最小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的元素交换到序列的第一个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其它元素也都向排序的最终位置移动。在个别情形，元素可能在排序中途向相反的方向移动。</a:t>
            </a:r>
          </a:p>
          <a:p>
            <a:pPr lvl="1">
              <a:buClr>
                <a:srgbClr val="0066CC"/>
              </a:buClr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1992313" y="3638550"/>
            <a:ext cx="77771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1017589" y="-217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5173" name="AutoShape 5" descr="白色大理石"/>
          <p:cNvSpPr>
            <a:spLocks noChangeArrowheads="1"/>
          </p:cNvSpPr>
          <p:nvPr/>
        </p:nvSpPr>
        <p:spPr bwMode="auto">
          <a:xfrm>
            <a:off x="2089150" y="21145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auto">
          <a:xfrm>
            <a:off x="3155950" y="17335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6" name="AutoShape 8"/>
          <p:cNvSpPr>
            <a:spLocks noChangeArrowheads="1"/>
          </p:cNvSpPr>
          <p:nvPr/>
        </p:nvSpPr>
        <p:spPr bwMode="auto">
          <a:xfrm>
            <a:off x="41465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7" name="AutoShape 9"/>
          <p:cNvSpPr>
            <a:spLocks noChangeArrowheads="1"/>
          </p:cNvSpPr>
          <p:nvPr/>
        </p:nvSpPr>
        <p:spPr bwMode="auto">
          <a:xfrm>
            <a:off x="5137150" y="13525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8" name="AutoShape 10"/>
          <p:cNvSpPr>
            <a:spLocks noChangeArrowheads="1"/>
          </p:cNvSpPr>
          <p:nvPr/>
        </p:nvSpPr>
        <p:spPr bwMode="auto">
          <a:xfrm>
            <a:off x="61277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9" name="AutoShape 11"/>
          <p:cNvSpPr>
            <a:spLocks noChangeArrowheads="1"/>
          </p:cNvSpPr>
          <p:nvPr/>
        </p:nvSpPr>
        <p:spPr bwMode="auto">
          <a:xfrm>
            <a:off x="7118350" y="18097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0" name="AutoShape 12"/>
          <p:cNvSpPr>
            <a:spLocks noChangeArrowheads="1"/>
          </p:cNvSpPr>
          <p:nvPr/>
        </p:nvSpPr>
        <p:spPr bwMode="auto">
          <a:xfrm>
            <a:off x="8108950" y="21145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82" name="Text Box 13"/>
          <p:cNvSpPr txBox="1">
            <a:spLocks noChangeArrowheads="1"/>
          </p:cNvSpPr>
          <p:nvPr/>
        </p:nvSpPr>
        <p:spPr bwMode="auto">
          <a:xfrm>
            <a:off x="3232150" y="257175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2" name="AutoShape 14" descr="白色大理石"/>
          <p:cNvSpPr>
            <a:spLocks noChangeArrowheads="1"/>
          </p:cNvSpPr>
          <p:nvPr/>
        </p:nvSpPr>
        <p:spPr bwMode="auto">
          <a:xfrm>
            <a:off x="2012950" y="3790950"/>
            <a:ext cx="7772400" cy="457200"/>
          </a:xfrm>
          <a:prstGeom prst="parallelogram">
            <a:avLst>
              <a:gd name="adj" fmla="val 2460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3" name="AutoShape 15"/>
          <p:cNvSpPr>
            <a:spLocks noChangeArrowheads="1"/>
          </p:cNvSpPr>
          <p:nvPr/>
        </p:nvSpPr>
        <p:spPr bwMode="auto">
          <a:xfrm>
            <a:off x="4146550" y="34099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4" name="AutoShape 16"/>
          <p:cNvSpPr>
            <a:spLocks noChangeArrowheads="1"/>
          </p:cNvSpPr>
          <p:nvPr/>
        </p:nvSpPr>
        <p:spPr bwMode="auto">
          <a:xfrm>
            <a:off x="71183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1776414" y="3462338"/>
            <a:ext cx="935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8" name="AutoShape 20" descr="白色大理石"/>
          <p:cNvSpPr>
            <a:spLocks noChangeArrowheads="1"/>
          </p:cNvSpPr>
          <p:nvPr/>
        </p:nvSpPr>
        <p:spPr bwMode="auto">
          <a:xfrm>
            <a:off x="3536950" y="5238750"/>
            <a:ext cx="6248400" cy="457200"/>
          </a:xfrm>
          <a:prstGeom prst="parallelogram">
            <a:avLst>
              <a:gd name="adj" fmla="val 1977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9" name="AutoShape 21"/>
          <p:cNvSpPr>
            <a:spLocks noChangeArrowheads="1"/>
          </p:cNvSpPr>
          <p:nvPr/>
        </p:nvSpPr>
        <p:spPr bwMode="auto">
          <a:xfrm>
            <a:off x="61277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0" name="AutoShape 22"/>
          <p:cNvSpPr>
            <a:spLocks noChangeArrowheads="1"/>
          </p:cNvSpPr>
          <p:nvPr/>
        </p:nvSpPr>
        <p:spPr bwMode="auto">
          <a:xfrm>
            <a:off x="4146550" y="49339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1" name="AutoShape 23"/>
          <p:cNvSpPr>
            <a:spLocks noChangeArrowheads="1"/>
          </p:cNvSpPr>
          <p:nvPr/>
        </p:nvSpPr>
        <p:spPr bwMode="auto">
          <a:xfrm>
            <a:off x="51371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2" name="AutoShape 24"/>
          <p:cNvSpPr>
            <a:spLocks noChangeArrowheads="1"/>
          </p:cNvSpPr>
          <p:nvPr/>
        </p:nvSpPr>
        <p:spPr bwMode="auto">
          <a:xfrm>
            <a:off x="8108950" y="34861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3" name="AutoShape 25"/>
          <p:cNvSpPr>
            <a:spLocks noChangeArrowheads="1"/>
          </p:cNvSpPr>
          <p:nvPr/>
        </p:nvSpPr>
        <p:spPr bwMode="auto">
          <a:xfrm>
            <a:off x="3155950" y="52387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4" name="AutoShape 26"/>
          <p:cNvSpPr>
            <a:spLocks noChangeArrowheads="1"/>
          </p:cNvSpPr>
          <p:nvPr/>
        </p:nvSpPr>
        <p:spPr bwMode="auto">
          <a:xfrm>
            <a:off x="6127750" y="30289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5" name="Text Box 27"/>
          <p:cNvSpPr txBox="1">
            <a:spLocks noChangeArrowheads="1"/>
          </p:cNvSpPr>
          <p:nvPr/>
        </p:nvSpPr>
        <p:spPr bwMode="auto">
          <a:xfrm>
            <a:off x="8832850" y="4122738"/>
            <a:ext cx="183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196" name="AutoShape 28"/>
          <p:cNvSpPr>
            <a:spLocks noChangeArrowheads="1"/>
          </p:cNvSpPr>
          <p:nvPr/>
        </p:nvSpPr>
        <p:spPr bwMode="auto">
          <a:xfrm>
            <a:off x="3155950" y="37909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7" name="Line 29"/>
          <p:cNvSpPr>
            <a:spLocks noChangeShapeType="1"/>
          </p:cNvSpPr>
          <p:nvPr/>
        </p:nvSpPr>
        <p:spPr bwMode="auto">
          <a:xfrm>
            <a:off x="77279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8" name="Line 30"/>
          <p:cNvSpPr>
            <a:spLocks noChangeShapeType="1"/>
          </p:cNvSpPr>
          <p:nvPr/>
        </p:nvSpPr>
        <p:spPr bwMode="auto">
          <a:xfrm>
            <a:off x="67373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9" name="Line 31"/>
          <p:cNvSpPr>
            <a:spLocks noChangeShapeType="1"/>
          </p:cNvSpPr>
          <p:nvPr/>
        </p:nvSpPr>
        <p:spPr bwMode="auto">
          <a:xfrm>
            <a:off x="57467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0" name="Line 32"/>
          <p:cNvSpPr>
            <a:spLocks noChangeShapeType="1"/>
          </p:cNvSpPr>
          <p:nvPr/>
        </p:nvSpPr>
        <p:spPr bwMode="auto">
          <a:xfrm>
            <a:off x="47561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1" name="Line 33"/>
          <p:cNvSpPr>
            <a:spLocks noChangeShapeType="1"/>
          </p:cNvSpPr>
          <p:nvPr/>
        </p:nvSpPr>
        <p:spPr bwMode="auto">
          <a:xfrm>
            <a:off x="37655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2" name="AutoShape 34"/>
          <p:cNvSpPr>
            <a:spLocks noChangeArrowheads="1"/>
          </p:cNvSpPr>
          <p:nvPr/>
        </p:nvSpPr>
        <p:spPr bwMode="auto">
          <a:xfrm>
            <a:off x="81089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77279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67373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5" name="Line 37"/>
          <p:cNvSpPr>
            <a:spLocks noChangeShapeType="1"/>
          </p:cNvSpPr>
          <p:nvPr/>
        </p:nvSpPr>
        <p:spPr bwMode="auto">
          <a:xfrm>
            <a:off x="57467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47561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7" name="AutoShape 39"/>
          <p:cNvSpPr>
            <a:spLocks noChangeArrowheads="1"/>
          </p:cNvSpPr>
          <p:nvPr/>
        </p:nvSpPr>
        <p:spPr bwMode="auto">
          <a:xfrm>
            <a:off x="7118350" y="44767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8" name="AutoShape 40"/>
          <p:cNvSpPr>
            <a:spLocks noChangeArrowheads="1"/>
          </p:cNvSpPr>
          <p:nvPr/>
        </p:nvSpPr>
        <p:spPr bwMode="auto">
          <a:xfrm>
            <a:off x="5137150" y="48577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9" name="Text Box 41"/>
          <p:cNvSpPr txBox="1">
            <a:spLocks noChangeArrowheads="1"/>
          </p:cNvSpPr>
          <p:nvPr/>
        </p:nvSpPr>
        <p:spPr bwMode="auto">
          <a:xfrm>
            <a:off x="8843964" y="5635625"/>
            <a:ext cx="182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210" name="Text Box 42"/>
          <p:cNvSpPr txBox="1">
            <a:spLocks noChangeArrowheads="1"/>
          </p:cNvSpPr>
          <p:nvPr/>
        </p:nvSpPr>
        <p:spPr bwMode="auto">
          <a:xfrm>
            <a:off x="1776413" y="510698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2</a:t>
            </a:r>
          </a:p>
        </p:txBody>
      </p:sp>
      <p:sp>
        <p:nvSpPr>
          <p:cNvPr id="135226" name="Text Box 58"/>
          <p:cNvSpPr txBox="1">
            <a:spLocks noChangeArrowheads="1"/>
          </p:cNvSpPr>
          <p:nvPr/>
        </p:nvSpPr>
        <p:spPr bwMode="auto">
          <a:xfrm>
            <a:off x="1662114" y="1412875"/>
            <a:ext cx="1697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1067365" y="5832"/>
            <a:ext cx="5895409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起泡排序过程示例（续）</a:t>
            </a:r>
          </a:p>
        </p:txBody>
      </p:sp>
      <p:sp>
        <p:nvSpPr>
          <p:cNvPr id="168965" name="AutoShape 5" descr="白色大理石"/>
          <p:cNvSpPr>
            <a:spLocks noChangeArrowheads="1"/>
          </p:cNvSpPr>
          <p:nvPr/>
        </p:nvSpPr>
        <p:spPr bwMode="auto">
          <a:xfrm>
            <a:off x="4475163" y="2462213"/>
            <a:ext cx="5257800" cy="457200"/>
          </a:xfrm>
          <a:prstGeom prst="parallelogram">
            <a:avLst>
              <a:gd name="adj" fmla="val 16643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auto">
          <a:xfrm>
            <a:off x="7980363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1919289" y="234950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3027363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4017963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0" name="Text Box 10"/>
          <p:cNvSpPr txBox="1">
            <a:spLocks noChangeArrowheads="1"/>
          </p:cNvSpPr>
          <p:nvPr/>
        </p:nvSpPr>
        <p:spPr bwMode="auto">
          <a:xfrm>
            <a:off x="8704264" y="2900363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68971" name="AutoShape 11"/>
          <p:cNvSpPr>
            <a:spLocks noChangeArrowheads="1"/>
          </p:cNvSpPr>
          <p:nvPr/>
        </p:nvSpPr>
        <p:spPr bwMode="auto">
          <a:xfrm>
            <a:off x="69897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2" name="Line 12"/>
          <p:cNvSpPr>
            <a:spLocks noChangeShapeType="1"/>
          </p:cNvSpPr>
          <p:nvPr/>
        </p:nvSpPr>
        <p:spPr bwMode="auto">
          <a:xfrm>
            <a:off x="7599363" y="2614613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3" name="AutoShape 13"/>
          <p:cNvSpPr>
            <a:spLocks noChangeArrowheads="1"/>
          </p:cNvSpPr>
          <p:nvPr/>
        </p:nvSpPr>
        <p:spPr bwMode="auto">
          <a:xfrm>
            <a:off x="59991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4" name="AutoShape 14"/>
          <p:cNvSpPr>
            <a:spLocks noChangeArrowheads="1"/>
          </p:cNvSpPr>
          <p:nvPr/>
        </p:nvSpPr>
        <p:spPr bwMode="auto">
          <a:xfrm>
            <a:off x="5008563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5" name="AutoShape 15" descr="白色大理石"/>
          <p:cNvSpPr>
            <a:spLocks noChangeArrowheads="1"/>
          </p:cNvSpPr>
          <p:nvPr/>
        </p:nvSpPr>
        <p:spPr bwMode="auto">
          <a:xfrm>
            <a:off x="5438775" y="4119563"/>
            <a:ext cx="4191000" cy="457200"/>
          </a:xfrm>
          <a:prstGeom prst="parallelogram">
            <a:avLst>
              <a:gd name="adj" fmla="val 13266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6" name="AutoShape 16"/>
          <p:cNvSpPr>
            <a:spLocks noChangeArrowheads="1"/>
          </p:cNvSpPr>
          <p:nvPr/>
        </p:nvSpPr>
        <p:spPr bwMode="auto">
          <a:xfrm>
            <a:off x="69627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11" name="Text Box 17"/>
          <p:cNvSpPr txBox="1">
            <a:spLocks noChangeArrowheads="1"/>
          </p:cNvSpPr>
          <p:nvPr/>
        </p:nvSpPr>
        <p:spPr bwMode="auto">
          <a:xfrm>
            <a:off x="3076575" y="457676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0           1            2          3           4           5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1960563" y="3976688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4</a:t>
            </a:r>
          </a:p>
        </p:txBody>
      </p:sp>
      <p:sp>
        <p:nvSpPr>
          <p:cNvPr id="168979" name="AutoShape 19"/>
          <p:cNvSpPr>
            <a:spLocks noChangeArrowheads="1"/>
          </p:cNvSpPr>
          <p:nvPr/>
        </p:nvSpPr>
        <p:spPr bwMode="auto">
          <a:xfrm>
            <a:off x="7953375" y="335756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81" name="Text Box 21"/>
          <p:cNvSpPr txBox="1">
            <a:spLocks noChangeArrowheads="1"/>
          </p:cNvSpPr>
          <p:nvPr/>
        </p:nvSpPr>
        <p:spPr bwMode="auto">
          <a:xfrm>
            <a:off x="8704264" y="4556125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168983" name="AutoShape 23"/>
          <p:cNvSpPr>
            <a:spLocks noChangeArrowheads="1"/>
          </p:cNvSpPr>
          <p:nvPr/>
        </p:nvSpPr>
        <p:spPr bwMode="auto">
          <a:xfrm>
            <a:off x="59721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5" name="AutoShape 35"/>
          <p:cNvSpPr>
            <a:spLocks noChangeArrowheads="1"/>
          </p:cNvSpPr>
          <p:nvPr/>
        </p:nvSpPr>
        <p:spPr bwMode="auto">
          <a:xfrm>
            <a:off x="3000375" y="41275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6" name="AutoShape 36"/>
          <p:cNvSpPr>
            <a:spLocks noChangeArrowheads="1"/>
          </p:cNvSpPr>
          <p:nvPr/>
        </p:nvSpPr>
        <p:spPr bwMode="auto">
          <a:xfrm>
            <a:off x="3990975" y="38227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7" name="AutoShape 37"/>
          <p:cNvSpPr>
            <a:spLocks noChangeArrowheads="1"/>
          </p:cNvSpPr>
          <p:nvPr/>
        </p:nvSpPr>
        <p:spPr bwMode="auto">
          <a:xfrm>
            <a:off x="4981575" y="37465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8" name="Text Box 38"/>
          <p:cNvSpPr txBox="1">
            <a:spLocks noChangeArrowheads="1"/>
          </p:cNvSpPr>
          <p:nvPr/>
        </p:nvSpPr>
        <p:spPr bwMode="auto">
          <a:xfrm>
            <a:off x="1990726" y="4581525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054101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1847528" y="980728"/>
            <a:ext cx="864076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BubbleSort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{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从后向前进行比较交换的优化的起泡排序（加标志）</a:t>
            </a:r>
            <a:endParaRPr kumimoji="1" lang="en-US" altLang="zh-CN" sz="24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=left, exchange = 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&lt; right &amp;&amp; exchange ){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exchange = 0;	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，假定未交换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j = right;  j &gt;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  j--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if ( L[j-1] &gt; L[j] ) { 	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逆序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Swap ( L[j-1], L[j] );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exchange = 1;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，有交换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1847851" y="1052514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57347" name="Rectangle 13"/>
          <p:cNvSpPr>
            <a:spLocks noChangeArrowheads="1"/>
          </p:cNvSpPr>
          <p:nvPr/>
        </p:nvSpPr>
        <p:spPr bwMode="auto">
          <a:xfrm>
            <a:off x="2208214" y="1557338"/>
            <a:ext cx="813593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情况（“正序”）：只执行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一趟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</a:p>
          <a:p>
            <a:pPr>
              <a:buClr>
                <a:srgbClr val="FF3300"/>
              </a:buClr>
              <a:buSzPct val="55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　排序码比较次数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KCN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情况（“逆序”）：执行</a:t>
            </a:r>
            <a:r>
              <a:rPr lang="en-US" altLang="zh-CN" sz="26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  <a:endParaRPr lang="zh-CN" altLang="en-US" sz="2600" b="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74" name="Rectangle 14"/>
          <p:cNvSpPr>
            <a:spLocks noChangeArrowheads="1"/>
          </p:cNvSpPr>
          <p:nvPr/>
        </p:nvSpPr>
        <p:spPr bwMode="auto">
          <a:xfrm>
            <a:off x="2279651" y="4652963"/>
            <a:ext cx="7986713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起泡排序的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>
                <a:latin typeface="Times New Roman" panose="02020603050405020304" pitchFamily="18" charset="0"/>
              </a:rPr>
              <a:t>为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baseline="3000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5776" name="Rectangle 16"/>
          <p:cNvSpPr>
            <a:spLocks noChangeArrowheads="1"/>
          </p:cNvSpPr>
          <p:nvPr/>
        </p:nvSpPr>
        <p:spPr bwMode="auto">
          <a:xfrm>
            <a:off x="1847851" y="5373688"/>
            <a:ext cx="8208963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5777" name="Rectangle 17"/>
          <p:cNvSpPr>
            <a:spLocks noChangeArrowheads="1"/>
          </p:cNvSpPr>
          <p:nvPr/>
        </p:nvSpPr>
        <p:spPr bwMode="auto">
          <a:xfrm>
            <a:off x="911424" y="158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7358" name="Object 25"/>
          <p:cNvGraphicFramePr>
            <a:graphicFrameLocks noChangeAspect="1"/>
          </p:cNvGraphicFramePr>
          <p:nvPr/>
        </p:nvGraphicFramePr>
        <p:xfrm>
          <a:off x="3287713" y="2930525"/>
          <a:ext cx="4679950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4" name="公式" r:id="rId3" imgW="1955800" imgH="838200" progId="Equation.3">
                  <p:embed/>
                </p:oleObj>
              </mc:Choice>
              <mc:Fallback>
                <p:oleObj name="公式" r:id="rId3" imgW="1955800" imgH="838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2930525"/>
                        <a:ext cx="4679950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爆炸形 1 14"/>
          <p:cNvSpPr/>
          <p:nvPr/>
        </p:nvSpPr>
        <p:spPr>
          <a:xfrm>
            <a:off x="8328248" y="3717925"/>
            <a:ext cx="2447702" cy="1676400"/>
          </a:xfrm>
          <a:prstGeom prst="irregularSeal1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如果没有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exchange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874713" y="1850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9.3.2</a:t>
            </a:r>
            <a:r>
              <a:rPr lang="zh-CN" altLang="en-US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快速排序</a:t>
            </a:r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972762" y="919164"/>
            <a:ext cx="80645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(Quick Sort)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基本思想</a:t>
            </a:r>
          </a:p>
        </p:txBody>
      </p:sp>
      <p:sp>
        <p:nvSpPr>
          <p:cNvPr id="58379" name="Rectangle 14"/>
          <p:cNvSpPr>
            <a:spLocks noChangeArrowheads="1"/>
          </p:cNvSpPr>
          <p:nvPr/>
        </p:nvSpPr>
        <p:spPr bwMode="auto">
          <a:xfrm>
            <a:off x="1127448" y="1611314"/>
            <a:ext cx="10513168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任取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待排序元素序列中的某个元素</a:t>
            </a:r>
            <a:r>
              <a:rPr lang="zh-CN" altLang="en-US" sz="2600" dirty="0">
                <a:latin typeface="Times New Roman" panose="02020603050405020304" pitchFamily="18" charset="0"/>
              </a:rPr>
              <a:t>（例如取第一个元素）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作为基准</a:t>
            </a:r>
            <a:r>
              <a:rPr lang="zh-CN" altLang="en-US" sz="2600" dirty="0">
                <a:latin typeface="Times New Roman" panose="02020603050405020304" pitchFamily="18" charset="0"/>
              </a:rPr>
              <a:t>，按照该元素的排序码大小，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将整个元素序列划分为左右两个子序列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左侧子序列中所有元素的排序码都小于基准元素的排序码 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右侧子序列中所有元素的排序码都大于或等于基准元素的排序码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基准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元素排</a:t>
            </a:r>
            <a:r>
              <a:rPr lang="zh-CN" altLang="en-US" sz="2600" dirty="0">
                <a:latin typeface="Times New Roman" panose="02020603050405020304" pitchFamily="18" charset="0"/>
              </a:rPr>
              <a:t>在这两个子序列中间（这也是该元素最终应安放的位置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然后分别对这两个子序列重复施行上述方法，直到所有的元素都排在相应位置上为止。</a:t>
            </a:r>
          </a:p>
        </p:txBody>
      </p:sp>
      <p:pic>
        <p:nvPicPr>
          <p:cNvPr id="58380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18506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/>
          <p:cNvSpPr txBox="1"/>
          <p:nvPr/>
        </p:nvSpPr>
        <p:spPr>
          <a:xfrm>
            <a:off x="9192344" y="766766"/>
            <a:ext cx="15144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A. R. Hoare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Quicksort; 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Hoare logic;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reference</a:t>
            </a:r>
            <a:endParaRPr lang="zh-CN" alt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382" name="组合 6"/>
          <p:cNvGrpSpPr>
            <a:grpSpLocks/>
          </p:cNvGrpSpPr>
          <p:nvPr/>
        </p:nvGrpSpPr>
        <p:grpSpPr bwMode="auto">
          <a:xfrm>
            <a:off x="1631504" y="5304459"/>
            <a:ext cx="4886325" cy="619125"/>
            <a:chOff x="4294187" y="3962003"/>
            <a:chExt cx="4886325" cy="619125"/>
          </a:xfrm>
        </p:grpSpPr>
        <p:pic>
          <p:nvPicPr>
            <p:cNvPr id="5838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838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4364833"/>
            <a:ext cx="301295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 smtClean="0">
                <a:ea typeface="黑体" panose="02010609060101010101" pitchFamily="49" charset="-122"/>
              </a:rPr>
              <a:t>BST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1704282" y="1052513"/>
            <a:ext cx="9432278" cy="542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  <a:defRPr/>
            </a:pPr>
            <a:r>
              <a:rPr lang="zh-CN" altLang="en-US" u="sng" dirty="0">
                <a:solidFill>
                  <a:srgbClr val="FF0000"/>
                </a:solidFill>
              </a:rPr>
              <a:t>主宰全球的</a:t>
            </a:r>
            <a:r>
              <a:rPr lang="en-US" altLang="zh-CN" u="sng" dirty="0">
                <a:solidFill>
                  <a:srgbClr val="FF0000"/>
                </a:solidFill>
              </a:rPr>
              <a:t>10</a:t>
            </a:r>
            <a:r>
              <a:rPr lang="zh-CN" altLang="en-US" u="sng" dirty="0">
                <a:solidFill>
                  <a:srgbClr val="FF0000"/>
                </a:solidFill>
              </a:rPr>
              <a:t>大算法</a:t>
            </a:r>
            <a:endParaRPr lang="en-US" altLang="zh-CN" u="sng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</a:rPr>
              <a:t>归并排序</a:t>
            </a:r>
            <a:r>
              <a:rPr lang="en-US" altLang="zh-CN" sz="2400" dirty="0">
                <a:solidFill>
                  <a:srgbClr val="FF0000"/>
                </a:solidFill>
              </a:rPr>
              <a:t>(MERGE SORT)</a:t>
            </a:r>
            <a:r>
              <a:rPr lang="zh-CN" altLang="en-US" sz="2400" dirty="0">
                <a:solidFill>
                  <a:srgbClr val="FF0000"/>
                </a:solidFill>
              </a:rPr>
              <a:t>、快速排序</a:t>
            </a:r>
            <a:r>
              <a:rPr lang="en-US" altLang="zh-CN" sz="2400" dirty="0">
                <a:solidFill>
                  <a:srgbClr val="FF0000"/>
                </a:solidFill>
              </a:rPr>
              <a:t>(QUICK SORT)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</a:rPr>
              <a:t>堆排序</a:t>
            </a:r>
            <a:r>
              <a:rPr lang="en-US" altLang="zh-CN" sz="2400" dirty="0">
                <a:solidFill>
                  <a:srgbClr val="FF0000"/>
                </a:solidFill>
              </a:rPr>
              <a:t>(HEAP SORT)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2. </a:t>
            </a:r>
            <a:r>
              <a:rPr lang="zh-CN" altLang="en-US" sz="2400" dirty="0"/>
              <a:t>傅立叶变换和快速傅立叶变换</a:t>
            </a:r>
            <a:endParaRPr lang="en-US" altLang="zh-CN" sz="2400" dirty="0"/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3. </a:t>
            </a:r>
            <a:r>
              <a:rPr lang="zh-CN" altLang="en-US" sz="2400" dirty="0">
                <a:solidFill>
                  <a:srgbClr val="FF0000"/>
                </a:solidFill>
              </a:rPr>
              <a:t>迪杰斯特拉算法 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</a:rPr>
              <a:t>Dijkstra’s</a:t>
            </a:r>
            <a:r>
              <a:rPr lang="en-US" altLang="zh-CN" sz="2400" dirty="0">
                <a:solidFill>
                  <a:srgbClr val="FF0000"/>
                </a:solidFill>
              </a:rPr>
              <a:t>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4. RSA</a:t>
            </a:r>
            <a:r>
              <a:rPr lang="zh-CN" altLang="en-US" sz="2400" dirty="0"/>
              <a:t>非对称加密算法</a:t>
            </a:r>
            <a:endParaRPr lang="en-US" altLang="zh-CN" sz="2400" dirty="0"/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5. </a:t>
            </a:r>
            <a:r>
              <a:rPr lang="zh-CN" altLang="en-US" sz="2400" dirty="0">
                <a:solidFill>
                  <a:srgbClr val="FF0000"/>
                </a:solidFill>
              </a:rPr>
              <a:t>哈希安全算法</a:t>
            </a:r>
            <a:r>
              <a:rPr lang="en-US" altLang="zh-CN" sz="2400" dirty="0">
                <a:solidFill>
                  <a:srgbClr val="FF0000"/>
                </a:solidFill>
              </a:rPr>
              <a:t>(Secure Hash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6. </a:t>
            </a:r>
            <a:r>
              <a:rPr lang="zh-CN" altLang="en-US" sz="2400" dirty="0"/>
              <a:t>整数质因子分解算法</a:t>
            </a:r>
            <a:r>
              <a:rPr lang="en-US" altLang="zh-CN" sz="2400" dirty="0"/>
              <a:t>(Integer factorization)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7. </a:t>
            </a:r>
            <a:r>
              <a:rPr lang="zh-CN" altLang="en-US" sz="2400" dirty="0">
                <a:solidFill>
                  <a:srgbClr val="FF0000"/>
                </a:solidFill>
              </a:rPr>
              <a:t>链接分析算法</a:t>
            </a:r>
            <a:r>
              <a:rPr lang="en-US" altLang="zh-CN" sz="2400" dirty="0">
                <a:solidFill>
                  <a:srgbClr val="FF0000"/>
                </a:solidFill>
              </a:rPr>
              <a:t>(Link Analysis)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8. </a:t>
            </a:r>
            <a:r>
              <a:rPr lang="zh-CN" altLang="en-US" sz="2400" dirty="0"/>
              <a:t>比例微积分算法</a:t>
            </a:r>
            <a:r>
              <a:rPr lang="en-US" altLang="zh-CN" sz="2400" dirty="0"/>
              <a:t>(Proportional Integral Derivative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9. </a:t>
            </a:r>
            <a:r>
              <a:rPr lang="zh-CN" altLang="en-US" sz="2400" dirty="0">
                <a:solidFill>
                  <a:srgbClr val="FF0000"/>
                </a:solidFill>
              </a:rPr>
              <a:t>数据压缩算法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10. </a:t>
            </a:r>
            <a:r>
              <a:rPr lang="zh-CN" altLang="en-US" sz="2400" dirty="0"/>
              <a:t>随机数生成算法</a:t>
            </a:r>
            <a:endParaRPr lang="en-US" altLang="zh-CN" sz="2400" dirty="0"/>
          </a:p>
          <a:p>
            <a:pPr marL="342900" indent="-342900">
              <a:buFontTx/>
              <a:buAutoNum type="arabicPeriod"/>
              <a:defRPr/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48" y="4224691"/>
            <a:ext cx="1944216" cy="253436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930747" y="44624"/>
            <a:ext cx="7793037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rgbClr val="0000CC"/>
                </a:solidFill>
              </a:rPr>
              <a:t>Motivation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12024" y="6525344"/>
            <a:ext cx="6318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/>
                </a:solidFill>
              </a:rPr>
              <a:t>https://www.csdn.net/article/2014-06-03/2820046-Algorithm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947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67408" y="54889"/>
            <a:ext cx="6408712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查尔斯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安东尼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理查德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霍尔爵士（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Sir Charles Antony Richard Hoare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1934-1-11~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2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9395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0"/>
            <a:ext cx="1919536" cy="191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911424" y="909216"/>
            <a:ext cx="10369152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经常被昵称为托尼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霍尔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(Tony Hoare)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，生于斯里兰卡可伦坡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，英国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计算机科学家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他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设计出了快速排序算法、霍尔逻辑、交谈循序程式。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1956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年，在牛津大学墨顿学院取得西洋古典学学士学位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年，在莫斯科国立大学取得博士学位后，任职于伦敦艾略特兄弟公司，他接到的第一个任务，就是为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803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计算机编写一个库程序，实现新发明出来的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排序算法。在此过程中，霍尔对不断提升代码的效率着了迷。他不仅很好地完成了任务，还发明了一种新算法，比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还快，而且不会多耗费太多空间。这就是后来闻名于世的快速排序算法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Quicksort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。值得一提的是，发明该算法时他只有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岁。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在艾略特兄弟公司的新机型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503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上实现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语言开发出第一个商用的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编译器，很快就成为公司的首席工程师。当然，对他来说，另一件事情更为重要，他和项目中另一位当时比自己更专业的女程序员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Jill Pym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相识相知，并最后结婚。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年，获颁图灵奖；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1982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年，成为英国皇家学会院士；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年，因他在计算机科学与教育方面的杰出贡献，获得英国王室颁赠爵士头衔；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2009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月他在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Qcon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技术会议上发表了题为“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引用：代价十亿美元的错误”的演讲，回忆自己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1965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年设计第一个全面的类型系统时，未能抵御住诱惑，加入了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引用，仅仅是因为实现起来非常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容易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;</a:t>
            </a:r>
            <a:endParaRPr lang="zh-CN" altLang="en-US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2011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年，获颁约翰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冯诺依曼奖。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1992313" y="1484314"/>
            <a:ext cx="8496300" cy="316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List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if ( List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的长度大于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1)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将序列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为两个子序列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将两个子序列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为一个序列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快速排序算法描述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087888" y="6328706"/>
            <a:ext cx="33844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分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治法的思想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0428" name="组合 6"/>
          <p:cNvGrpSpPr>
            <a:grpSpLocks/>
          </p:cNvGrpSpPr>
          <p:nvPr/>
        </p:nvGrpSpPr>
        <p:grpSpPr bwMode="auto">
          <a:xfrm>
            <a:off x="1829991" y="5170159"/>
            <a:ext cx="4886325" cy="619125"/>
            <a:chOff x="4294187" y="3962003"/>
            <a:chExt cx="4886325" cy="619125"/>
          </a:xfrm>
        </p:grpSpPr>
        <p:pic>
          <p:nvPicPr>
            <p:cNvPr id="6042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椭圆 1"/>
          <p:cNvSpPr/>
          <p:nvPr/>
        </p:nvSpPr>
        <p:spPr bwMode="auto">
          <a:xfrm>
            <a:off x="8256240" y="4293096"/>
            <a:ext cx="720080" cy="504056"/>
          </a:xfrm>
          <a:prstGeom prst="ellipse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ea typeface="黑体" panose="02010609060101010101" pitchFamily="49" charset="-122"/>
              </a:rPr>
              <a:t>x</a:t>
            </a:r>
            <a:endParaRPr lang="zh-CN" altLang="en-US" sz="3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6960096" y="5445224"/>
            <a:ext cx="1152128" cy="648072"/>
          </a:xfrm>
          <a:prstGeom prst="roundRect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ea typeface="黑体" panose="02010609060101010101" pitchFamily="49" charset="-122"/>
              </a:rPr>
              <a:t>L</a:t>
            </a:r>
            <a:endParaRPr lang="zh-CN" altLang="en-US" sz="3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9408368" y="5450904"/>
            <a:ext cx="1152128" cy="648072"/>
          </a:xfrm>
          <a:prstGeom prst="roundRect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ea typeface="黑体" panose="02010609060101010101" pitchFamily="49" charset="-122"/>
              </a:rPr>
              <a:t>R</a:t>
            </a:r>
            <a:endParaRPr lang="zh-CN" altLang="en-US" sz="3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>
            <a:stCxn id="2" idx="3"/>
            <a:endCxn id="4" idx="0"/>
          </p:cNvCxnSpPr>
          <p:nvPr/>
        </p:nvCxnSpPr>
        <p:spPr>
          <a:xfrm flipH="1">
            <a:off x="7536160" y="4723335"/>
            <a:ext cx="825533" cy="721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2" idx="5"/>
            <a:endCxn id="12" idx="0"/>
          </p:cNvCxnSpPr>
          <p:nvPr/>
        </p:nvCxnSpPr>
        <p:spPr>
          <a:xfrm>
            <a:off x="8870867" y="4723335"/>
            <a:ext cx="1113565" cy="727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1068015" y="1905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7221" name="AutoShape 5" descr="白色大理石"/>
          <p:cNvSpPr>
            <a:spLocks noChangeArrowheads="1"/>
          </p:cNvSpPr>
          <p:nvPr/>
        </p:nvSpPr>
        <p:spPr bwMode="auto">
          <a:xfrm>
            <a:off x="3960440" y="4720754"/>
            <a:ext cx="1447800" cy="457200"/>
          </a:xfrm>
          <a:prstGeom prst="parallelogram">
            <a:avLst>
              <a:gd name="adj" fmla="val 4582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2" name="AutoShape 6" descr="白色大理石"/>
          <p:cNvSpPr>
            <a:spLocks noChangeArrowheads="1"/>
          </p:cNvSpPr>
          <p:nvPr/>
        </p:nvSpPr>
        <p:spPr bwMode="auto">
          <a:xfrm>
            <a:off x="2741240" y="3272954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3" name="AutoShape 7" descr="白色大理石"/>
          <p:cNvSpPr>
            <a:spLocks noChangeArrowheads="1"/>
          </p:cNvSpPr>
          <p:nvPr/>
        </p:nvSpPr>
        <p:spPr bwMode="auto">
          <a:xfrm>
            <a:off x="2360240" y="1596554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1903040" y="5162079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5" name="AutoShape 9"/>
          <p:cNvSpPr>
            <a:spLocks noChangeArrowheads="1"/>
          </p:cNvSpPr>
          <p:nvPr/>
        </p:nvSpPr>
        <p:spPr bwMode="auto">
          <a:xfrm>
            <a:off x="3427040" y="12155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6" name="AutoShape 10"/>
          <p:cNvSpPr>
            <a:spLocks noChangeArrowheads="1"/>
          </p:cNvSpPr>
          <p:nvPr/>
        </p:nvSpPr>
        <p:spPr bwMode="auto">
          <a:xfrm>
            <a:off x="44176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7" name="AutoShape 11"/>
          <p:cNvSpPr>
            <a:spLocks noChangeArrowheads="1"/>
          </p:cNvSpPr>
          <p:nvPr/>
        </p:nvSpPr>
        <p:spPr bwMode="auto">
          <a:xfrm>
            <a:off x="5408240" y="8345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28" name="AutoShape 12"/>
          <p:cNvSpPr>
            <a:spLocks noChangeArrowheads="1"/>
          </p:cNvSpPr>
          <p:nvPr/>
        </p:nvSpPr>
        <p:spPr bwMode="auto">
          <a:xfrm>
            <a:off x="63988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37229" name="AutoShape 13"/>
          <p:cNvSpPr>
            <a:spLocks noChangeArrowheads="1"/>
          </p:cNvSpPr>
          <p:nvPr/>
        </p:nvSpPr>
        <p:spPr bwMode="auto">
          <a:xfrm>
            <a:off x="7389440" y="12917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30" name="AutoShape 14"/>
          <p:cNvSpPr>
            <a:spLocks noChangeArrowheads="1"/>
          </p:cNvSpPr>
          <p:nvPr/>
        </p:nvSpPr>
        <p:spPr bwMode="auto">
          <a:xfrm>
            <a:off x="8380040" y="15965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1453" name="Text Box 15"/>
          <p:cNvSpPr txBox="1">
            <a:spLocks noChangeArrowheads="1"/>
          </p:cNvSpPr>
          <p:nvPr/>
        </p:nvSpPr>
        <p:spPr bwMode="auto">
          <a:xfrm>
            <a:off x="3503240" y="2053754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2" name="AutoShape 16" descr="白色大理石"/>
          <p:cNvSpPr>
            <a:spLocks noChangeArrowheads="1"/>
          </p:cNvSpPr>
          <p:nvPr/>
        </p:nvSpPr>
        <p:spPr bwMode="auto">
          <a:xfrm>
            <a:off x="6094040" y="3272954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3" name="AutoShape 17"/>
          <p:cNvSpPr>
            <a:spLocks noChangeArrowheads="1"/>
          </p:cNvSpPr>
          <p:nvPr/>
        </p:nvSpPr>
        <p:spPr bwMode="auto">
          <a:xfrm>
            <a:off x="5713040" y="28919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4" name="AutoShape 18"/>
          <p:cNvSpPr>
            <a:spLocks noChangeArrowheads="1"/>
          </p:cNvSpPr>
          <p:nvPr/>
        </p:nvSpPr>
        <p:spPr bwMode="auto">
          <a:xfrm>
            <a:off x="67036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5" name="Text Box 19"/>
          <p:cNvSpPr txBox="1">
            <a:spLocks noChangeArrowheads="1"/>
          </p:cNvSpPr>
          <p:nvPr/>
        </p:nvSpPr>
        <p:spPr bwMode="auto">
          <a:xfrm>
            <a:off x="2187204" y="29443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6" name="AutoShape 20" descr="白色大理石"/>
          <p:cNvSpPr>
            <a:spLocks noChangeArrowheads="1"/>
          </p:cNvSpPr>
          <p:nvPr/>
        </p:nvSpPr>
        <p:spPr bwMode="auto">
          <a:xfrm>
            <a:off x="8151440" y="6092354"/>
            <a:ext cx="1600200" cy="457200"/>
          </a:xfrm>
          <a:prstGeom prst="parallelogram">
            <a:avLst>
              <a:gd name="adj" fmla="val 5065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7" name="AutoShape 21"/>
          <p:cNvSpPr>
            <a:spLocks noChangeArrowheads="1"/>
          </p:cNvSpPr>
          <p:nvPr/>
        </p:nvSpPr>
        <p:spPr bwMode="auto">
          <a:xfrm>
            <a:off x="8684840" y="53303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38" name="AutoShape 22" descr="白色大理石"/>
          <p:cNvSpPr>
            <a:spLocks noChangeArrowheads="1"/>
          </p:cNvSpPr>
          <p:nvPr/>
        </p:nvSpPr>
        <p:spPr bwMode="auto">
          <a:xfrm>
            <a:off x="7084640" y="4720754"/>
            <a:ext cx="2743200" cy="457200"/>
          </a:xfrm>
          <a:prstGeom prst="parallelogram">
            <a:avLst>
              <a:gd name="adj" fmla="val 8683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9" name="AutoShape 23"/>
          <p:cNvSpPr>
            <a:spLocks noChangeArrowheads="1"/>
          </p:cNvSpPr>
          <p:nvPr/>
        </p:nvSpPr>
        <p:spPr bwMode="auto">
          <a:xfrm>
            <a:off x="6551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0" name="AutoShape 24"/>
          <p:cNvSpPr>
            <a:spLocks noChangeArrowheads="1"/>
          </p:cNvSpPr>
          <p:nvPr/>
        </p:nvSpPr>
        <p:spPr bwMode="auto">
          <a:xfrm>
            <a:off x="4417640" y="44159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1" name="AutoShape 25"/>
          <p:cNvSpPr>
            <a:spLocks noChangeArrowheads="1"/>
          </p:cNvSpPr>
          <p:nvPr/>
        </p:nvSpPr>
        <p:spPr bwMode="auto">
          <a:xfrm>
            <a:off x="76942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2" name="AutoShape 26"/>
          <p:cNvSpPr>
            <a:spLocks noChangeArrowheads="1"/>
          </p:cNvSpPr>
          <p:nvPr/>
        </p:nvSpPr>
        <p:spPr bwMode="auto">
          <a:xfrm>
            <a:off x="4417640" y="29681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3" name="AutoShape 27"/>
          <p:cNvSpPr>
            <a:spLocks noChangeArrowheads="1"/>
          </p:cNvSpPr>
          <p:nvPr/>
        </p:nvSpPr>
        <p:spPr bwMode="auto">
          <a:xfrm>
            <a:off x="3427040" y="47207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4" name="AutoShape 28"/>
          <p:cNvSpPr>
            <a:spLocks noChangeArrowheads="1"/>
          </p:cNvSpPr>
          <p:nvPr/>
        </p:nvSpPr>
        <p:spPr bwMode="auto">
          <a:xfrm>
            <a:off x="8684840" y="25109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274640" y="7647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46" name="AutoShape 30"/>
          <p:cNvSpPr>
            <a:spLocks noChangeArrowheads="1"/>
          </p:cNvSpPr>
          <p:nvPr/>
        </p:nvSpPr>
        <p:spPr bwMode="auto">
          <a:xfrm>
            <a:off x="3427040" y="32729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7" name="AutoShape 31"/>
          <p:cNvSpPr>
            <a:spLocks noChangeArrowheads="1"/>
          </p:cNvSpPr>
          <p:nvPr/>
        </p:nvSpPr>
        <p:spPr bwMode="auto">
          <a:xfrm>
            <a:off x="7694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8" name="AutoShape 32"/>
          <p:cNvSpPr>
            <a:spLocks noChangeArrowheads="1"/>
          </p:cNvSpPr>
          <p:nvPr/>
        </p:nvSpPr>
        <p:spPr bwMode="auto">
          <a:xfrm>
            <a:off x="8684840" y="39587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9" name="AutoShape 33"/>
          <p:cNvSpPr>
            <a:spLocks noChangeArrowheads="1"/>
          </p:cNvSpPr>
          <p:nvPr/>
        </p:nvSpPr>
        <p:spPr bwMode="auto">
          <a:xfrm>
            <a:off x="5636840" y="43397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0" name="Text Box 34"/>
          <p:cNvSpPr txBox="1">
            <a:spLocks noChangeArrowheads="1"/>
          </p:cNvSpPr>
          <p:nvPr/>
        </p:nvSpPr>
        <p:spPr bwMode="auto">
          <a:xfrm>
            <a:off x="2207841" y="4361979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37251" name="Text Box 35"/>
          <p:cNvSpPr txBox="1">
            <a:spLocks noChangeArrowheads="1"/>
          </p:cNvSpPr>
          <p:nvPr/>
        </p:nvSpPr>
        <p:spPr bwMode="auto">
          <a:xfrm>
            <a:off x="2207841" y="57637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37252" name="AutoShape 36"/>
          <p:cNvSpPr>
            <a:spLocks noChangeArrowheads="1"/>
          </p:cNvSpPr>
          <p:nvPr/>
        </p:nvSpPr>
        <p:spPr bwMode="auto">
          <a:xfrm>
            <a:off x="3427040" y="60923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3" name="AutoShape 37"/>
          <p:cNvSpPr>
            <a:spLocks noChangeArrowheads="1"/>
          </p:cNvSpPr>
          <p:nvPr/>
        </p:nvSpPr>
        <p:spPr bwMode="auto">
          <a:xfrm>
            <a:off x="4417640" y="57875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4" name="AutoShape 38"/>
          <p:cNvSpPr>
            <a:spLocks noChangeArrowheads="1"/>
          </p:cNvSpPr>
          <p:nvPr/>
        </p:nvSpPr>
        <p:spPr bwMode="auto">
          <a:xfrm>
            <a:off x="74656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5" name="AutoShape 39"/>
          <p:cNvSpPr>
            <a:spLocks noChangeArrowheads="1"/>
          </p:cNvSpPr>
          <p:nvPr/>
        </p:nvSpPr>
        <p:spPr bwMode="auto">
          <a:xfrm>
            <a:off x="64750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6" name="AutoShape 40"/>
          <p:cNvSpPr>
            <a:spLocks noChangeArrowheads="1"/>
          </p:cNvSpPr>
          <p:nvPr/>
        </p:nvSpPr>
        <p:spPr bwMode="auto">
          <a:xfrm>
            <a:off x="5484440" y="57113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7" name="Text Box 41"/>
          <p:cNvSpPr txBox="1">
            <a:spLocks noChangeArrowheads="1"/>
          </p:cNvSpPr>
          <p:nvPr/>
        </p:nvSpPr>
        <p:spPr bwMode="auto">
          <a:xfrm>
            <a:off x="6597278" y="23585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8" name="Text Box 42"/>
          <p:cNvSpPr txBox="1">
            <a:spLocks noChangeArrowheads="1"/>
          </p:cNvSpPr>
          <p:nvPr/>
        </p:nvSpPr>
        <p:spPr bwMode="auto">
          <a:xfrm>
            <a:off x="3287340" y="27078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9" name="Text Box 43"/>
          <p:cNvSpPr txBox="1">
            <a:spLocks noChangeArrowheads="1"/>
          </p:cNvSpPr>
          <p:nvPr/>
        </p:nvSpPr>
        <p:spPr bwMode="auto">
          <a:xfrm>
            <a:off x="7541840" y="38063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491" name="Text Box 5"/>
          <p:cNvSpPr txBox="1">
            <a:spLocks noChangeArrowheads="1"/>
          </p:cNvSpPr>
          <p:nvPr/>
        </p:nvSpPr>
        <p:spPr bwMode="auto">
          <a:xfrm>
            <a:off x="1847851" y="1519239"/>
            <a:ext cx="87487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QuickSort(dataList&lt;T&gt; &amp; L, int left, int right) {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选取最左边元素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作为基准的递归的快速排序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if ( left &lt; right) {			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pivotpos = L.Partition ( left, right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划分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left, pivotpos-1);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对左侧子序列同样处理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pivotpos+1, right );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对右侧子序列同样处理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4"/>
          <p:cNvSpPr txBox="1">
            <a:spLocks noChangeArrowheads="1"/>
          </p:cNvSpPr>
          <p:nvPr/>
        </p:nvSpPr>
        <p:spPr bwMode="auto">
          <a:xfrm>
            <a:off x="911424" y="1412776"/>
            <a:ext cx="84074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&lt;T&gt; :: Partition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low,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low;</a:t>
            </a:r>
            <a:endParaRPr kumimoji="1" lang="zh-CN" altLang="en-US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20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for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low+1;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&lt;= high;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 )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if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if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!=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) Swap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],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Vector[low] =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= pivot;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return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;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335360" y="897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快速排序一趟划分算法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AutoShape 6" descr="白色大理石"/>
          <p:cNvSpPr>
            <a:spLocks noChangeArrowheads="1"/>
          </p:cNvSpPr>
          <p:nvPr/>
        </p:nvSpPr>
        <p:spPr bwMode="auto">
          <a:xfrm>
            <a:off x="5015880" y="5921201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16" descr="白色大理石"/>
          <p:cNvSpPr>
            <a:spLocks noChangeArrowheads="1"/>
          </p:cNvSpPr>
          <p:nvPr/>
        </p:nvSpPr>
        <p:spPr bwMode="auto">
          <a:xfrm>
            <a:off x="8368680" y="5921201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7987680" y="5540201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89782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1061081" y="6356176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i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99688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6692280" y="5616401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10959480" y="5311601"/>
            <a:ext cx="533400" cy="9906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5701680" y="5921201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9767739" y="404268"/>
            <a:ext cx="287337" cy="287337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8759675" y="404268"/>
            <a:ext cx="287338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2" name="AutoShape 7" descr="白色大理石"/>
          <p:cNvSpPr>
            <a:spLocks noChangeArrowheads="1"/>
          </p:cNvSpPr>
          <p:nvPr/>
        </p:nvSpPr>
        <p:spPr bwMode="auto">
          <a:xfrm>
            <a:off x="4592488" y="64239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5659288" y="26139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66498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AutoShape 11"/>
          <p:cNvSpPr>
            <a:spLocks noChangeArrowheads="1"/>
          </p:cNvSpPr>
          <p:nvPr/>
        </p:nvSpPr>
        <p:spPr bwMode="auto">
          <a:xfrm>
            <a:off x="7640488" y="-8482"/>
            <a:ext cx="533400" cy="1031875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36" name="AutoShape 12"/>
          <p:cNvSpPr>
            <a:spLocks noChangeArrowheads="1"/>
          </p:cNvSpPr>
          <p:nvPr/>
        </p:nvSpPr>
        <p:spPr bwMode="auto">
          <a:xfrm>
            <a:off x="86310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37" name="AutoShape 13"/>
          <p:cNvSpPr>
            <a:spLocks noChangeArrowheads="1"/>
          </p:cNvSpPr>
          <p:nvPr/>
        </p:nvSpPr>
        <p:spPr bwMode="auto">
          <a:xfrm>
            <a:off x="9621688" y="33759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8" name="AutoShape 14"/>
          <p:cNvSpPr>
            <a:spLocks noChangeArrowheads="1"/>
          </p:cNvSpPr>
          <p:nvPr/>
        </p:nvSpPr>
        <p:spPr bwMode="auto">
          <a:xfrm>
            <a:off x="10612288" y="64239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5735488" y="1052736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5519936" y="-196552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9621688" y="1628800"/>
            <a:ext cx="0" cy="3528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2" name="AutoShape 4" descr="白色大理石"/>
          <p:cNvSpPr>
            <a:spLocks noChangeArrowheads="1"/>
          </p:cNvSpPr>
          <p:nvPr/>
        </p:nvSpPr>
        <p:spPr bwMode="auto">
          <a:xfrm>
            <a:off x="3731318" y="61401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3" name="AutoShape 5" descr="白色大理石"/>
          <p:cNvSpPr>
            <a:spLocks noChangeArrowheads="1"/>
          </p:cNvSpPr>
          <p:nvPr/>
        </p:nvSpPr>
        <p:spPr bwMode="auto">
          <a:xfrm>
            <a:off x="3731318" y="45399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4" name="AutoShape 6" descr="白色大理石"/>
          <p:cNvSpPr>
            <a:spLocks noChangeArrowheads="1"/>
          </p:cNvSpPr>
          <p:nvPr/>
        </p:nvSpPr>
        <p:spPr bwMode="auto">
          <a:xfrm>
            <a:off x="3731318" y="28635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5" name="AutoShape 7" descr="白色大理石"/>
          <p:cNvSpPr>
            <a:spLocks noChangeArrowheads="1"/>
          </p:cNvSpPr>
          <p:nvPr/>
        </p:nvSpPr>
        <p:spPr bwMode="auto">
          <a:xfrm>
            <a:off x="3731318" y="10347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7" name="AutoShape 9"/>
          <p:cNvSpPr>
            <a:spLocks noChangeArrowheads="1"/>
          </p:cNvSpPr>
          <p:nvPr/>
        </p:nvSpPr>
        <p:spPr bwMode="auto">
          <a:xfrm>
            <a:off x="4798118" y="6537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18" name="AutoShape 10"/>
          <p:cNvSpPr>
            <a:spLocks noChangeArrowheads="1"/>
          </p:cNvSpPr>
          <p:nvPr/>
        </p:nvSpPr>
        <p:spPr bwMode="auto">
          <a:xfrm>
            <a:off x="5788718" y="577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19" name="AutoShape 11"/>
          <p:cNvSpPr>
            <a:spLocks noChangeArrowheads="1"/>
          </p:cNvSpPr>
          <p:nvPr/>
        </p:nvSpPr>
        <p:spPr bwMode="auto">
          <a:xfrm>
            <a:off x="6779318" y="2727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20" name="AutoShape 12"/>
          <p:cNvSpPr>
            <a:spLocks noChangeArrowheads="1"/>
          </p:cNvSpPr>
          <p:nvPr/>
        </p:nvSpPr>
        <p:spPr bwMode="auto">
          <a:xfrm>
            <a:off x="7769918" y="577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1" name="AutoShape 13"/>
          <p:cNvSpPr>
            <a:spLocks noChangeArrowheads="1"/>
          </p:cNvSpPr>
          <p:nvPr/>
        </p:nvSpPr>
        <p:spPr bwMode="auto">
          <a:xfrm>
            <a:off x="8760518" y="7299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2" name="AutoShape 14"/>
          <p:cNvSpPr>
            <a:spLocks noChangeArrowheads="1"/>
          </p:cNvSpPr>
          <p:nvPr/>
        </p:nvSpPr>
        <p:spPr bwMode="auto">
          <a:xfrm>
            <a:off x="9751118" y="10347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2476" name="Text Box 15"/>
          <p:cNvSpPr txBox="1">
            <a:spLocks noChangeArrowheads="1"/>
          </p:cNvSpPr>
          <p:nvPr/>
        </p:nvSpPr>
        <p:spPr bwMode="auto">
          <a:xfrm>
            <a:off x="4874318" y="1491952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4" name="AutoShape 16"/>
          <p:cNvSpPr>
            <a:spLocks noChangeArrowheads="1"/>
          </p:cNvSpPr>
          <p:nvPr/>
        </p:nvSpPr>
        <p:spPr bwMode="auto">
          <a:xfrm>
            <a:off x="7769918" y="2406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5" name="Text Box 17"/>
          <p:cNvSpPr txBox="1">
            <a:spLocks noChangeArrowheads="1"/>
          </p:cNvSpPr>
          <p:nvPr/>
        </p:nvSpPr>
        <p:spPr bwMode="auto">
          <a:xfrm>
            <a:off x="3097906" y="183852"/>
            <a:ext cx="1255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 </a:t>
            </a:r>
            <a:r>
              <a:rPr kumimoji="1" lang="en-US" altLang="zh-CN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= 1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划分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过程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1026" name="AutoShape 18"/>
          <p:cNvSpPr>
            <a:spLocks noChangeArrowheads="1"/>
          </p:cNvSpPr>
          <p:nvPr/>
        </p:nvSpPr>
        <p:spPr bwMode="auto">
          <a:xfrm>
            <a:off x="8760518" y="40827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27" name="AutoShape 19"/>
          <p:cNvSpPr>
            <a:spLocks noChangeArrowheads="1"/>
          </p:cNvSpPr>
          <p:nvPr/>
        </p:nvSpPr>
        <p:spPr bwMode="auto">
          <a:xfrm>
            <a:off x="5788718" y="42351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8" name="AutoShape 20"/>
          <p:cNvSpPr>
            <a:spLocks noChangeArrowheads="1"/>
          </p:cNvSpPr>
          <p:nvPr/>
        </p:nvSpPr>
        <p:spPr bwMode="auto">
          <a:xfrm>
            <a:off x="8760518" y="2406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9" name="AutoShape 21"/>
          <p:cNvSpPr>
            <a:spLocks noChangeArrowheads="1"/>
          </p:cNvSpPr>
          <p:nvPr/>
        </p:nvSpPr>
        <p:spPr bwMode="auto">
          <a:xfrm>
            <a:off x="5788718" y="25587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0" name="AutoShape 22"/>
          <p:cNvSpPr>
            <a:spLocks noChangeArrowheads="1"/>
          </p:cNvSpPr>
          <p:nvPr/>
        </p:nvSpPr>
        <p:spPr bwMode="auto">
          <a:xfrm>
            <a:off x="6779318" y="45399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1" name="AutoShape 23"/>
          <p:cNvSpPr>
            <a:spLocks noChangeArrowheads="1"/>
          </p:cNvSpPr>
          <p:nvPr/>
        </p:nvSpPr>
        <p:spPr bwMode="auto">
          <a:xfrm>
            <a:off x="6779318" y="21015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32" name="Text Box 24"/>
          <p:cNvSpPr txBox="1">
            <a:spLocks noChangeArrowheads="1"/>
          </p:cNvSpPr>
          <p:nvPr/>
        </p:nvSpPr>
        <p:spPr bwMode="auto">
          <a:xfrm>
            <a:off x="4645719" y="1965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33" name="AutoShape 25"/>
          <p:cNvSpPr>
            <a:spLocks noChangeArrowheads="1"/>
          </p:cNvSpPr>
          <p:nvPr/>
        </p:nvSpPr>
        <p:spPr bwMode="auto">
          <a:xfrm>
            <a:off x="9751118" y="28635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1034" name="AutoShape 26"/>
          <p:cNvSpPr>
            <a:spLocks noChangeArrowheads="1"/>
          </p:cNvSpPr>
          <p:nvPr/>
        </p:nvSpPr>
        <p:spPr bwMode="auto">
          <a:xfrm>
            <a:off x="7769918" y="40827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5" name="AutoShape 27"/>
          <p:cNvSpPr>
            <a:spLocks noChangeArrowheads="1"/>
          </p:cNvSpPr>
          <p:nvPr/>
        </p:nvSpPr>
        <p:spPr bwMode="auto">
          <a:xfrm>
            <a:off x="9751118" y="37779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6" name="AutoShape 28"/>
          <p:cNvSpPr>
            <a:spLocks noChangeArrowheads="1"/>
          </p:cNvSpPr>
          <p:nvPr/>
        </p:nvSpPr>
        <p:spPr bwMode="auto">
          <a:xfrm>
            <a:off x="4798118" y="61401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7" name="AutoShape 29"/>
          <p:cNvSpPr>
            <a:spLocks noChangeArrowheads="1"/>
          </p:cNvSpPr>
          <p:nvPr/>
        </p:nvSpPr>
        <p:spPr bwMode="auto">
          <a:xfrm>
            <a:off x="5788718" y="58353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38" name="AutoShape 30"/>
          <p:cNvSpPr>
            <a:spLocks noChangeArrowheads="1"/>
          </p:cNvSpPr>
          <p:nvPr/>
        </p:nvSpPr>
        <p:spPr bwMode="auto">
          <a:xfrm>
            <a:off x="7769918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9" name="AutoShape 31"/>
          <p:cNvSpPr>
            <a:spLocks noChangeArrowheads="1"/>
          </p:cNvSpPr>
          <p:nvPr/>
        </p:nvSpPr>
        <p:spPr bwMode="auto">
          <a:xfrm>
            <a:off x="8760518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40" name="AutoShape 32"/>
          <p:cNvSpPr>
            <a:spLocks noChangeArrowheads="1"/>
          </p:cNvSpPr>
          <p:nvPr/>
        </p:nvSpPr>
        <p:spPr bwMode="auto">
          <a:xfrm>
            <a:off x="6779318" y="57591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1" name="Line 33"/>
          <p:cNvSpPr>
            <a:spLocks noChangeShapeType="1"/>
          </p:cNvSpPr>
          <p:nvPr/>
        </p:nvSpPr>
        <p:spPr bwMode="auto">
          <a:xfrm>
            <a:off x="61697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2" name="Line 34"/>
          <p:cNvSpPr>
            <a:spLocks noChangeShapeType="1"/>
          </p:cNvSpPr>
          <p:nvPr/>
        </p:nvSpPr>
        <p:spPr bwMode="auto">
          <a:xfrm>
            <a:off x="71603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3" name="Line 35"/>
          <p:cNvSpPr>
            <a:spLocks noChangeShapeType="1"/>
          </p:cNvSpPr>
          <p:nvPr/>
        </p:nvSpPr>
        <p:spPr bwMode="auto">
          <a:xfrm>
            <a:off x="81509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4" name="Text Box 36"/>
          <p:cNvSpPr txBox="1">
            <a:spLocks noChangeArrowheads="1"/>
          </p:cNvSpPr>
          <p:nvPr/>
        </p:nvSpPr>
        <p:spPr bwMode="auto">
          <a:xfrm>
            <a:off x="5483919" y="19491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45" name="AutoShape 37"/>
          <p:cNvSpPr>
            <a:spLocks noChangeArrowheads="1"/>
          </p:cNvSpPr>
          <p:nvPr/>
        </p:nvSpPr>
        <p:spPr bwMode="auto">
          <a:xfrm>
            <a:off x="4798118" y="24825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6" name="Text Box 38"/>
          <p:cNvSpPr txBox="1">
            <a:spLocks noChangeArrowheads="1"/>
          </p:cNvSpPr>
          <p:nvPr/>
        </p:nvSpPr>
        <p:spPr bwMode="auto">
          <a:xfrm>
            <a:off x="10360718" y="1872953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7" name="Text Box 39"/>
          <p:cNvSpPr txBox="1">
            <a:spLocks noChangeArrowheads="1"/>
          </p:cNvSpPr>
          <p:nvPr/>
        </p:nvSpPr>
        <p:spPr bwMode="auto">
          <a:xfrm>
            <a:off x="8820843" y="1720552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8" name="Line 40"/>
          <p:cNvSpPr>
            <a:spLocks noChangeShapeType="1"/>
          </p:cNvSpPr>
          <p:nvPr/>
        </p:nvSpPr>
        <p:spPr bwMode="auto">
          <a:xfrm>
            <a:off x="9065318" y="35493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9" name="Text Box 41"/>
          <p:cNvSpPr txBox="1">
            <a:spLocks noChangeArrowheads="1"/>
          </p:cNvSpPr>
          <p:nvPr/>
        </p:nvSpPr>
        <p:spPr bwMode="auto">
          <a:xfrm>
            <a:off x="9751118" y="3320752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0" name="Text Box 42"/>
          <p:cNvSpPr txBox="1">
            <a:spLocks noChangeArrowheads="1"/>
          </p:cNvSpPr>
          <p:nvPr/>
        </p:nvSpPr>
        <p:spPr bwMode="auto">
          <a:xfrm>
            <a:off x="6477694" y="36255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51" name="AutoShape 43"/>
          <p:cNvSpPr>
            <a:spLocks noChangeArrowheads="1"/>
          </p:cNvSpPr>
          <p:nvPr/>
        </p:nvSpPr>
        <p:spPr bwMode="auto">
          <a:xfrm>
            <a:off x="4798118" y="41589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2" name="Text Box 44"/>
          <p:cNvSpPr txBox="1">
            <a:spLocks noChangeArrowheads="1"/>
          </p:cNvSpPr>
          <p:nvPr/>
        </p:nvSpPr>
        <p:spPr bwMode="auto">
          <a:xfrm>
            <a:off x="10360718" y="3549353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3" name="AutoShape 45"/>
          <p:cNvSpPr>
            <a:spLocks noChangeArrowheads="1"/>
          </p:cNvSpPr>
          <p:nvPr/>
        </p:nvSpPr>
        <p:spPr bwMode="auto">
          <a:xfrm>
            <a:off x="9751118" y="53781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54" name="Text Box 46"/>
          <p:cNvSpPr txBox="1">
            <a:spLocks noChangeArrowheads="1"/>
          </p:cNvSpPr>
          <p:nvPr/>
        </p:nvSpPr>
        <p:spPr bwMode="auto">
          <a:xfrm>
            <a:off x="4742557" y="5225752"/>
            <a:ext cx="3038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low                 pivotpos</a:t>
            </a:r>
          </a:p>
        </p:txBody>
      </p:sp>
      <p:sp>
        <p:nvSpPr>
          <p:cNvPr id="171055" name="Text Box 47"/>
          <p:cNvSpPr txBox="1">
            <a:spLocks noChangeArrowheads="1"/>
          </p:cNvSpPr>
          <p:nvPr/>
        </p:nvSpPr>
        <p:spPr bwMode="auto">
          <a:xfrm>
            <a:off x="10360719" y="5682952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0" y="2492896"/>
            <a:ext cx="4032448" cy="256935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&lt;T&gt; :: Partition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low,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= low;</a:t>
            </a:r>
            <a:endParaRPr kumimoji="1" lang="zh-CN" altLang="en-US" sz="11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11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for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= low+1;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&lt;= high;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++ )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if (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   if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!=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) Swap (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],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Vector[low] =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= pivot;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return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;       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23392" y="55563"/>
            <a:ext cx="5473700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另外一种快速排序的实现</a:t>
            </a:r>
          </a:p>
        </p:txBody>
      </p:sp>
      <p:sp>
        <p:nvSpPr>
          <p:cNvPr id="65539" name="Rectangle 3"/>
          <p:cNvSpPr txBox="1">
            <a:spLocks noChangeArrowheads="1"/>
          </p:cNvSpPr>
          <p:nvPr/>
        </p:nvSpPr>
        <p:spPr bwMode="auto">
          <a:xfrm>
            <a:off x="2418855" y="728663"/>
            <a:ext cx="7162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例：    初始关键字：</a:t>
            </a:r>
            <a:r>
              <a:rPr lang="en-US" altLang="zh-CN" sz="2400">
                <a:latin typeface="Times New Roman" panose="02020603050405020304" pitchFamily="18" charset="0"/>
              </a:rPr>
              <a:t>[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46</a:t>
            </a:r>
            <a:r>
              <a:rPr lang="en-US" altLang="zh-CN" sz="2400">
                <a:latin typeface="Times New Roman" panose="02020603050405020304" pitchFamily="18" charset="0"/>
              </a:rPr>
              <a:t>  55  13  42  94  5  17  70 ]       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2723655" y="1719264"/>
            <a:ext cx="74723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进行一次交换后：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55  13  42  94  5  17  [70]   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60" name="Group 8"/>
          <p:cNvGrpSpPr>
            <a:grpSpLocks/>
          </p:cNvGrpSpPr>
          <p:nvPr/>
        </p:nvGrpSpPr>
        <p:grpSpPr bwMode="auto">
          <a:xfrm>
            <a:off x="5543055" y="1109663"/>
            <a:ext cx="304800" cy="533400"/>
            <a:chOff x="2016" y="432"/>
            <a:chExt cx="192" cy="336"/>
          </a:xfrm>
        </p:grpSpPr>
        <p:sp>
          <p:nvSpPr>
            <p:cNvPr id="65593" name="Text Box 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94" name="Line 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3" name="Group 9"/>
          <p:cNvGrpSpPr>
            <a:grpSpLocks/>
          </p:cNvGrpSpPr>
          <p:nvPr/>
        </p:nvGrpSpPr>
        <p:grpSpPr bwMode="auto">
          <a:xfrm>
            <a:off x="8133855" y="1109663"/>
            <a:ext cx="304800" cy="533400"/>
            <a:chOff x="2016" y="432"/>
            <a:chExt cx="192" cy="336"/>
          </a:xfrm>
        </p:grpSpPr>
        <p:sp>
          <p:nvSpPr>
            <p:cNvPr id="65591" name="Text Box 1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2" name="Line 1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6" name="Group 12"/>
          <p:cNvGrpSpPr>
            <a:grpSpLocks/>
          </p:cNvGrpSpPr>
          <p:nvPr/>
        </p:nvGrpSpPr>
        <p:grpSpPr bwMode="auto">
          <a:xfrm>
            <a:off x="8667255" y="1109663"/>
            <a:ext cx="304800" cy="533400"/>
            <a:chOff x="2016" y="432"/>
            <a:chExt cx="192" cy="336"/>
          </a:xfrm>
        </p:grpSpPr>
        <p:sp>
          <p:nvSpPr>
            <p:cNvPr id="65589" name="Text Box 1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0" name="Line 1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9" name="Text Box 15"/>
          <p:cNvSpPr txBox="1">
            <a:spLocks noChangeArrowheads="1"/>
          </p:cNvSpPr>
          <p:nvPr/>
        </p:nvSpPr>
        <p:spPr bwMode="auto">
          <a:xfrm>
            <a:off x="2723655" y="2633664"/>
            <a:ext cx="73914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进行二次交换后：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[17]  55  13  42  94  5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0" name="Text Box 16"/>
          <p:cNvSpPr txBox="1">
            <a:spLocks noChangeArrowheads="1"/>
          </p:cNvSpPr>
          <p:nvPr/>
        </p:nvSpPr>
        <p:spPr bwMode="auto">
          <a:xfrm>
            <a:off x="2723655" y="3624264"/>
            <a:ext cx="72564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进行三次交换后：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13  42  94   5 [55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1" name="Text Box 17"/>
          <p:cNvSpPr txBox="1">
            <a:spLocks noChangeArrowheads="1"/>
          </p:cNvSpPr>
          <p:nvPr/>
        </p:nvSpPr>
        <p:spPr bwMode="auto">
          <a:xfrm>
            <a:off x="2723655" y="4614864"/>
            <a:ext cx="75803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进行四次交换后：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94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55  70]</a:t>
            </a:r>
          </a:p>
        </p:txBody>
      </p:sp>
      <p:sp>
        <p:nvSpPr>
          <p:cNvPr id="72" name="Text Box 18"/>
          <p:cNvSpPr txBox="1">
            <a:spLocks noChangeArrowheads="1"/>
          </p:cNvSpPr>
          <p:nvPr/>
        </p:nvSpPr>
        <p:spPr bwMode="auto">
          <a:xfrm>
            <a:off x="2647455" y="5589240"/>
            <a:ext cx="754856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 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完成一趟排序：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46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[94  55  70]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二趟排序之后：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[13  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[42]  46  [70  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三趟排序之后：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17  42  46  [55]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70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94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73" name="Group 19"/>
          <p:cNvGrpSpPr>
            <a:grpSpLocks/>
          </p:cNvGrpSpPr>
          <p:nvPr/>
        </p:nvGrpSpPr>
        <p:grpSpPr bwMode="auto">
          <a:xfrm>
            <a:off x="8210055" y="2100263"/>
            <a:ext cx="304800" cy="533400"/>
            <a:chOff x="2016" y="432"/>
            <a:chExt cx="192" cy="336"/>
          </a:xfrm>
        </p:grpSpPr>
        <p:sp>
          <p:nvSpPr>
            <p:cNvPr id="65587" name="Text Box 2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8" name="Line 2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6" name="Group 22"/>
          <p:cNvGrpSpPr>
            <a:grpSpLocks/>
          </p:cNvGrpSpPr>
          <p:nvPr/>
        </p:nvGrpSpPr>
        <p:grpSpPr bwMode="auto">
          <a:xfrm>
            <a:off x="6076455" y="2100263"/>
            <a:ext cx="304800" cy="533400"/>
            <a:chOff x="2016" y="432"/>
            <a:chExt cx="192" cy="336"/>
          </a:xfrm>
        </p:grpSpPr>
        <p:sp>
          <p:nvSpPr>
            <p:cNvPr id="65585" name="Text Box 2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6" name="Line 2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" name="Group 25"/>
          <p:cNvGrpSpPr>
            <a:grpSpLocks/>
          </p:cNvGrpSpPr>
          <p:nvPr/>
        </p:nvGrpSpPr>
        <p:grpSpPr bwMode="auto">
          <a:xfrm>
            <a:off x="6076455" y="3014663"/>
            <a:ext cx="304800" cy="533400"/>
            <a:chOff x="2016" y="432"/>
            <a:chExt cx="192" cy="336"/>
          </a:xfrm>
        </p:grpSpPr>
        <p:sp>
          <p:nvSpPr>
            <p:cNvPr id="65583" name="Text Box 26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4" name="Line 2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2" name="Group 28"/>
          <p:cNvGrpSpPr>
            <a:grpSpLocks/>
          </p:cNvGrpSpPr>
          <p:nvPr/>
        </p:nvGrpSpPr>
        <p:grpSpPr bwMode="auto">
          <a:xfrm>
            <a:off x="7829055" y="3014663"/>
            <a:ext cx="304800" cy="533400"/>
            <a:chOff x="2016" y="432"/>
            <a:chExt cx="192" cy="336"/>
          </a:xfrm>
        </p:grpSpPr>
        <p:sp>
          <p:nvSpPr>
            <p:cNvPr id="65581" name="Text Box 29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2" name="Line 30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5" name="Group 31"/>
          <p:cNvGrpSpPr>
            <a:grpSpLocks/>
          </p:cNvGrpSpPr>
          <p:nvPr/>
        </p:nvGrpSpPr>
        <p:grpSpPr bwMode="auto">
          <a:xfrm>
            <a:off x="7752855" y="4005263"/>
            <a:ext cx="304800" cy="533400"/>
            <a:chOff x="2016" y="432"/>
            <a:chExt cx="192" cy="336"/>
          </a:xfrm>
        </p:grpSpPr>
        <p:sp>
          <p:nvSpPr>
            <p:cNvPr id="65579" name="Text Box 32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0" name="Line 33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8" name="Group 34"/>
          <p:cNvGrpSpPr>
            <a:grpSpLocks/>
          </p:cNvGrpSpPr>
          <p:nvPr/>
        </p:nvGrpSpPr>
        <p:grpSpPr bwMode="auto">
          <a:xfrm>
            <a:off x="6381255" y="4005263"/>
            <a:ext cx="304800" cy="533400"/>
            <a:chOff x="2016" y="432"/>
            <a:chExt cx="192" cy="336"/>
          </a:xfrm>
        </p:grpSpPr>
        <p:sp>
          <p:nvSpPr>
            <p:cNvPr id="65577" name="Text Box 3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8" name="Line 36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1" name="Group 37"/>
          <p:cNvGrpSpPr>
            <a:grpSpLocks/>
          </p:cNvGrpSpPr>
          <p:nvPr/>
        </p:nvGrpSpPr>
        <p:grpSpPr bwMode="auto">
          <a:xfrm>
            <a:off x="6838455" y="4005263"/>
            <a:ext cx="304800" cy="533400"/>
            <a:chOff x="2016" y="432"/>
            <a:chExt cx="192" cy="336"/>
          </a:xfrm>
        </p:grpSpPr>
        <p:sp>
          <p:nvSpPr>
            <p:cNvPr id="65575" name="Text Box 38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6" name="Line 39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4" name="Group 40"/>
          <p:cNvGrpSpPr>
            <a:grpSpLocks/>
          </p:cNvGrpSpPr>
          <p:nvPr/>
        </p:nvGrpSpPr>
        <p:grpSpPr bwMode="auto">
          <a:xfrm>
            <a:off x="7295655" y="4005263"/>
            <a:ext cx="304800" cy="533400"/>
            <a:chOff x="2016" y="432"/>
            <a:chExt cx="192" cy="336"/>
          </a:xfrm>
        </p:grpSpPr>
        <p:sp>
          <p:nvSpPr>
            <p:cNvPr id="65573" name="Text Box 41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4" name="Line 42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7" name="Group 49"/>
          <p:cNvGrpSpPr>
            <a:grpSpLocks/>
          </p:cNvGrpSpPr>
          <p:nvPr/>
        </p:nvGrpSpPr>
        <p:grpSpPr bwMode="auto">
          <a:xfrm>
            <a:off x="6990855" y="4995863"/>
            <a:ext cx="304800" cy="533400"/>
            <a:chOff x="2976" y="2784"/>
            <a:chExt cx="192" cy="336"/>
          </a:xfrm>
        </p:grpSpPr>
        <p:sp>
          <p:nvSpPr>
            <p:cNvPr id="65571" name="Text Box 44"/>
            <p:cNvSpPr txBox="1">
              <a:spLocks noChangeArrowheads="1"/>
            </p:cNvSpPr>
            <p:nvPr/>
          </p:nvSpPr>
          <p:spPr bwMode="auto">
            <a:xfrm>
              <a:off x="2976" y="283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2" name="Line 45"/>
            <p:cNvSpPr>
              <a:spLocks noChangeShapeType="1"/>
            </p:cNvSpPr>
            <p:nvPr/>
          </p:nvSpPr>
          <p:spPr bwMode="auto">
            <a:xfrm flipV="1">
              <a:off x="3120" y="278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0" name="Group 46"/>
          <p:cNvGrpSpPr>
            <a:grpSpLocks/>
          </p:cNvGrpSpPr>
          <p:nvPr/>
        </p:nvGrpSpPr>
        <p:grpSpPr bwMode="auto">
          <a:xfrm>
            <a:off x="7371855" y="4995863"/>
            <a:ext cx="304800" cy="533400"/>
            <a:chOff x="2016" y="432"/>
            <a:chExt cx="192" cy="336"/>
          </a:xfrm>
        </p:grpSpPr>
        <p:sp>
          <p:nvSpPr>
            <p:cNvPr id="65569" name="Text Box 47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70" name="Line 48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5558" name="AutoShape 50"/>
          <p:cNvSpPr>
            <a:spLocks noChangeArrowheads="1"/>
          </p:cNvSpPr>
          <p:nvPr/>
        </p:nvSpPr>
        <p:spPr bwMode="auto">
          <a:xfrm rot="-2872250">
            <a:off x="5543055" y="581025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65559" name="Text Box 51"/>
          <p:cNvSpPr txBox="1">
            <a:spLocks noChangeArrowheads="1"/>
          </p:cNvSpPr>
          <p:nvPr/>
        </p:nvSpPr>
        <p:spPr bwMode="auto">
          <a:xfrm>
            <a:off x="5771655" y="260351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temp</a:t>
            </a:r>
            <a:endParaRPr kumimoji="1"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" name="任意多边形 48"/>
          <p:cNvSpPr>
            <a:spLocks/>
          </p:cNvSpPr>
          <p:nvPr/>
        </p:nvSpPr>
        <p:spPr bwMode="auto">
          <a:xfrm>
            <a:off x="5585917" y="577850"/>
            <a:ext cx="2732088" cy="274638"/>
          </a:xfrm>
          <a:custGeom>
            <a:avLst/>
            <a:gdLst>
              <a:gd name="T0" fmla="*/ 2520019 w 2731105"/>
              <a:gd name="T1" fmla="*/ 222862 h 275771"/>
              <a:gd name="T2" fmla="*/ 2490887 w 2731105"/>
              <a:gd name="T3" fmla="*/ 181075 h 275771"/>
              <a:gd name="T4" fmla="*/ 1019663 w 2731105"/>
              <a:gd name="T5" fmla="*/ 13929 h 275771"/>
              <a:gd name="T6" fmla="*/ 0 w 2731105"/>
              <a:gd name="T7" fmla="*/ 264649 h 275771"/>
              <a:gd name="T8" fmla="*/ 0 60000 65536"/>
              <a:gd name="T9" fmla="*/ 0 60000 65536"/>
              <a:gd name="T10" fmla="*/ 0 60000 65536"/>
              <a:gd name="T11" fmla="*/ 0 60000 65536"/>
              <a:gd name="T12" fmla="*/ 0 w 2731105"/>
              <a:gd name="T13" fmla="*/ 0 h 275771"/>
              <a:gd name="T14" fmla="*/ 2731105 w 2731105"/>
              <a:gd name="T15" fmla="*/ 275771 h 2757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1105" h="275771">
                <a:moveTo>
                  <a:pt x="2510971" y="232228"/>
                </a:moveTo>
                <a:cubicBezTo>
                  <a:pt x="2621038" y="228599"/>
                  <a:pt x="2731105" y="224971"/>
                  <a:pt x="2481943" y="188685"/>
                </a:cubicBezTo>
                <a:cubicBezTo>
                  <a:pt x="2232781" y="152399"/>
                  <a:pt x="1429657" y="0"/>
                  <a:pt x="1016000" y="14514"/>
                </a:cubicBezTo>
                <a:cubicBezTo>
                  <a:pt x="602343" y="29028"/>
                  <a:pt x="0" y="275771"/>
                  <a:pt x="0" y="27577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6" name="矩形 49"/>
          <p:cNvSpPr>
            <a:spLocks noChangeArrowheads="1"/>
          </p:cNvSpPr>
          <p:nvPr/>
        </p:nvSpPr>
        <p:spPr bwMode="auto">
          <a:xfrm>
            <a:off x="7897317" y="820739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7" name="矩形 50"/>
          <p:cNvSpPr>
            <a:spLocks noChangeArrowheads="1"/>
          </p:cNvSpPr>
          <p:nvPr/>
        </p:nvSpPr>
        <p:spPr bwMode="auto">
          <a:xfrm>
            <a:off x="5881192" y="1757364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8" name="任意多边形 51"/>
          <p:cNvSpPr>
            <a:spLocks/>
          </p:cNvSpPr>
          <p:nvPr/>
        </p:nvSpPr>
        <p:spPr bwMode="auto">
          <a:xfrm>
            <a:off x="6079630" y="1474788"/>
            <a:ext cx="2119312" cy="277812"/>
          </a:xfrm>
          <a:custGeom>
            <a:avLst/>
            <a:gdLst>
              <a:gd name="T0" fmla="*/ 0 w 2119085"/>
              <a:gd name="T1" fmla="*/ 274435 h 278190"/>
              <a:gd name="T2" fmla="*/ 1060689 w 2119085"/>
              <a:gd name="T3" fmla="*/ 2389 h 278190"/>
              <a:gd name="T4" fmla="*/ 2121362 w 2119085"/>
              <a:gd name="T5" fmla="*/ 260116 h 278190"/>
              <a:gd name="T6" fmla="*/ 2121362 w 2119085"/>
              <a:gd name="T7" fmla="*/ 260116 h 278190"/>
              <a:gd name="T8" fmla="*/ 2121362 w 2119085"/>
              <a:gd name="T9" fmla="*/ 274435 h 2781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9085"/>
              <a:gd name="T16" fmla="*/ 0 h 278190"/>
              <a:gd name="T17" fmla="*/ 2119085 w 2119085"/>
              <a:gd name="T18" fmla="*/ 278190 h 2781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9085" h="278190">
                <a:moveTo>
                  <a:pt x="0" y="278190"/>
                </a:moveTo>
                <a:cubicBezTo>
                  <a:pt x="353180" y="141514"/>
                  <a:pt x="706361" y="4838"/>
                  <a:pt x="1059542" y="2419"/>
                </a:cubicBezTo>
                <a:cubicBezTo>
                  <a:pt x="1412723" y="0"/>
                  <a:pt x="2119085" y="263676"/>
                  <a:pt x="2119085" y="263676"/>
                </a:cubicBezTo>
                <a:lnTo>
                  <a:pt x="2119085" y="27819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矩形 52"/>
          <p:cNvSpPr>
            <a:spLocks noChangeArrowheads="1"/>
          </p:cNvSpPr>
          <p:nvPr/>
        </p:nvSpPr>
        <p:spPr bwMode="auto">
          <a:xfrm>
            <a:off x="7681418" y="2692401"/>
            <a:ext cx="288925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0" name="任意多边形 53"/>
          <p:cNvSpPr>
            <a:spLocks/>
          </p:cNvSpPr>
          <p:nvPr/>
        </p:nvSpPr>
        <p:spPr bwMode="auto">
          <a:xfrm>
            <a:off x="5992317" y="2473326"/>
            <a:ext cx="1828800" cy="238125"/>
          </a:xfrm>
          <a:custGeom>
            <a:avLst/>
            <a:gdLst>
              <a:gd name="T0" fmla="*/ 1828800 w 1828800"/>
              <a:gd name="T1" fmla="*/ 247871 h 237066"/>
              <a:gd name="T2" fmla="*/ 812800 w 1828800"/>
              <a:gd name="T3" fmla="*/ 5058 h 237066"/>
              <a:gd name="T4" fmla="*/ 0 w 1828800"/>
              <a:gd name="T5" fmla="*/ 217520 h 237066"/>
              <a:gd name="T6" fmla="*/ 0 60000 65536"/>
              <a:gd name="T7" fmla="*/ 0 60000 65536"/>
              <a:gd name="T8" fmla="*/ 0 60000 65536"/>
              <a:gd name="T9" fmla="*/ 0 w 1828800"/>
              <a:gd name="T10" fmla="*/ 0 h 237066"/>
              <a:gd name="T11" fmla="*/ 1828800 w 1828800"/>
              <a:gd name="T12" fmla="*/ 237066 h 2370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8800" h="237066">
                <a:moveTo>
                  <a:pt x="1828800" y="237066"/>
                </a:moveTo>
                <a:cubicBezTo>
                  <a:pt x="1473200" y="123371"/>
                  <a:pt x="1117600" y="9676"/>
                  <a:pt x="812800" y="4838"/>
                </a:cubicBezTo>
                <a:cubicBezTo>
                  <a:pt x="508000" y="0"/>
                  <a:pt x="254000" y="104019"/>
                  <a:pt x="0" y="20803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矩形 54"/>
          <p:cNvSpPr>
            <a:spLocks noChangeArrowheads="1"/>
          </p:cNvSpPr>
          <p:nvPr/>
        </p:nvSpPr>
        <p:spPr bwMode="auto">
          <a:xfrm>
            <a:off x="7062292" y="3671889"/>
            <a:ext cx="431800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2" name="任意多边形 55"/>
          <p:cNvSpPr>
            <a:spLocks/>
          </p:cNvSpPr>
          <p:nvPr/>
        </p:nvSpPr>
        <p:spPr bwMode="auto">
          <a:xfrm>
            <a:off x="7227393" y="3549650"/>
            <a:ext cx="536575" cy="133350"/>
          </a:xfrm>
          <a:custGeom>
            <a:avLst/>
            <a:gdLst>
              <a:gd name="T0" fmla="*/ 0 w 537029"/>
              <a:gd name="T1" fmla="*/ 121251 h 133048"/>
              <a:gd name="T2" fmla="*/ 259056 w 537029"/>
              <a:gd name="T3" fmla="*/ 2478 h 133048"/>
              <a:gd name="T4" fmla="*/ 532506 w 537029"/>
              <a:gd name="T5" fmla="*/ 136099 h 133048"/>
              <a:gd name="T6" fmla="*/ 0 60000 65536"/>
              <a:gd name="T7" fmla="*/ 0 60000 65536"/>
              <a:gd name="T8" fmla="*/ 0 60000 65536"/>
              <a:gd name="T9" fmla="*/ 0 w 537029"/>
              <a:gd name="T10" fmla="*/ 0 h 133048"/>
              <a:gd name="T11" fmla="*/ 537029 w 537029"/>
              <a:gd name="T12" fmla="*/ 133048 h 1330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7029" h="133048">
                <a:moveTo>
                  <a:pt x="0" y="118533"/>
                </a:moveTo>
                <a:cubicBezTo>
                  <a:pt x="85876" y="59266"/>
                  <a:pt x="171752" y="0"/>
                  <a:pt x="261257" y="2419"/>
                </a:cubicBezTo>
                <a:cubicBezTo>
                  <a:pt x="350762" y="4838"/>
                  <a:pt x="537029" y="133048"/>
                  <a:pt x="537029" y="13304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68" name="文本框 113"/>
          <p:cNvSpPr txBox="1">
            <a:spLocks noChangeArrowheads="1"/>
          </p:cNvSpPr>
          <p:nvPr/>
        </p:nvSpPr>
        <p:spPr bwMode="auto">
          <a:xfrm>
            <a:off x="10628312" y="5877272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9" grpId="0"/>
      <p:bldP spid="70" grpId="0"/>
      <p:bldP spid="71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72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快速排序的分割函数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63552" y="864120"/>
            <a:ext cx="8280920" cy="587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8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92150" indent="-347663" algn="l" rtl="0" eaLnBrk="1" fontAlgn="base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400">
                <a:solidFill>
                  <a:srgbClr val="E307D9"/>
                </a:solidFill>
                <a:latin typeface="楷体" pitchFamily="49" charset="-122"/>
                <a:ea typeface="楷体" pitchFamily="49" charset="-122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zh-CN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划分后将轴值定位在正确位置。初始时轴值在序列的最左端。*</a:t>
            </a: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Partition(Element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a[], int 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high) 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{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temp;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存放轴值的临时变量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int i = low, j = high;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 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为左指针，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为右指针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temp = a[low];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将轴值存放在临时变量中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while (i &lt; j)  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开始划分，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不断向中间移动，直到相遇。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{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指针左移，直到找到一个小于或等于轴值的记录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((i&lt;j) 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&lt;= a [j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j--;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未相遇就将逆序元素换到左边空闲位置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 		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i++;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指针向右移动一步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指针右移，直到找到一个大于或等于轴值的记录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&lt;j)&amp;&amp;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&gt; 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i++;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未相遇就将逆序元素换到右边空闲位置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j--;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指针向左移动一步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temp;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把轴值回填到分界位置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上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return i;	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返回分界位置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} </a:t>
            </a:r>
            <a:endParaRPr lang="zh-CN" altLang="en-US" sz="1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本框 113"/>
          <p:cNvSpPr txBox="1">
            <a:spLocks noChangeArrowheads="1"/>
          </p:cNvSpPr>
          <p:nvPr/>
        </p:nvSpPr>
        <p:spPr bwMode="auto">
          <a:xfrm>
            <a:off x="10371234" y="5911106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xfrm>
            <a:off x="911424" y="116632"/>
            <a:ext cx="8229600" cy="50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快速排序算法实现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pPr marL="0" indent="0"/>
            <a:endParaRPr lang="zh-CN" altLang="en-US" sz="3200" b="1" dirty="0"/>
          </a:p>
        </p:txBody>
      </p:sp>
      <p:sp>
        <p:nvSpPr>
          <p:cNvPr id="67587" name="矩形 3"/>
          <p:cNvSpPr>
            <a:spLocks noChangeArrowheads="1"/>
          </p:cNvSpPr>
          <p:nvPr/>
        </p:nvSpPr>
        <p:spPr bwMode="auto">
          <a:xfrm>
            <a:off x="1774825" y="953666"/>
            <a:ext cx="90741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对记录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a[low]~a[high]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作快速排序（递归算法）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*/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low,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high)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i,j,pivot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;  	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if (high&lt;= low)	return;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SelectPivot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对待排序序列进行划分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一般选择最左边记录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=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Partition(a, 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对轴值左边的子序列进行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low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pivot-1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对轴值右边的子序列进行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快速排序。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+1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high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}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endParaRPr lang="en-US" altLang="zh-CN" sz="2000" dirty="0">
              <a:solidFill>
                <a:srgbClr val="336699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a[0]~a[n</a:t>
            </a:r>
            <a:r>
              <a:rPr lang="en-US" altLang="zh-CN" sz="2000" dirty="0">
                <a:solidFill>
                  <a:srgbClr val="336699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作快速排序*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n)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(a,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);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73" y="3926804"/>
            <a:ext cx="294957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50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b="1" dirty="0" err="1" smtClean="0">
                <a:solidFill>
                  <a:srgbClr val="0000CC"/>
                </a:solidFill>
              </a:rPr>
              <a:t>Nonrecursive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 </a:t>
            </a:r>
            <a:r>
              <a:rPr lang="en-US" altLang="zh-CN" sz="3600" b="1" dirty="0" err="1" smtClean="0">
                <a:solidFill>
                  <a:srgbClr val="0000CC"/>
                </a:solidFill>
              </a:rPr>
              <a:t>QuickSort</a:t>
            </a:r>
            <a:endParaRPr lang="zh-CN" altLang="en-US" sz="3600" b="1" dirty="0">
              <a:solidFill>
                <a:srgbClr val="0000CC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72" y="1340768"/>
            <a:ext cx="285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59" y="2207543"/>
            <a:ext cx="28575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22" y="4191918"/>
            <a:ext cx="23812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标注 8"/>
          <p:cNvSpPr/>
          <p:nvPr/>
        </p:nvSpPr>
        <p:spPr>
          <a:xfrm>
            <a:off x="1661812" y="5013176"/>
            <a:ext cx="4362180" cy="1600298"/>
          </a:xfrm>
          <a:prstGeom prst="wedgeRectCallout">
            <a:avLst>
              <a:gd name="adj1" fmla="val 22431"/>
              <a:gd name="adj2" fmla="val -754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1</a:t>
            </a:r>
            <a:r>
              <a:rPr lang="zh-CN" altLang="en-US" sz="2400" dirty="0"/>
              <a:t>：写出非递归的快速排序的</a:t>
            </a:r>
            <a:r>
              <a:rPr lang="zh-CN" altLang="en-US" sz="2400" dirty="0" smtClean="0"/>
              <a:t>代码（关键代码处加注释），并以</a:t>
            </a:r>
            <a:r>
              <a:rPr lang="en-US" altLang="zh-CN" sz="2400" dirty="0" smtClean="0"/>
              <a:t>21,25,49,25,16,08</a:t>
            </a:r>
            <a:r>
              <a:rPr lang="zh-CN" altLang="en-US" sz="2400" dirty="0" smtClean="0"/>
              <a:t>为例，画出栈变化的情况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3645024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28248" y="478909"/>
            <a:ext cx="367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主宰全球的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大算法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CSDN</a:t>
            </a:r>
            <a:endParaRPr lang="zh-CN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774826" y="1106488"/>
            <a:ext cx="9433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CC"/>
                </a:solidFill>
              </a:rPr>
              <a:t>归并排序</a:t>
            </a:r>
            <a:r>
              <a:rPr lang="en-US" altLang="zh-CN" sz="2400" dirty="0">
                <a:solidFill>
                  <a:srgbClr val="0000CC"/>
                </a:solidFill>
              </a:rPr>
              <a:t>(MERGE SORT)</a:t>
            </a:r>
            <a:r>
              <a:rPr lang="zh-CN" altLang="en-US" sz="2400" dirty="0">
                <a:solidFill>
                  <a:srgbClr val="0000CC"/>
                </a:solidFill>
              </a:rPr>
              <a:t>、快速排序</a:t>
            </a:r>
            <a:r>
              <a:rPr lang="en-US" altLang="zh-CN" sz="2400" dirty="0">
                <a:solidFill>
                  <a:srgbClr val="0000CC"/>
                </a:solidFill>
              </a:rPr>
              <a:t>(QUICK SORT)</a:t>
            </a:r>
            <a:r>
              <a:rPr lang="zh-CN" altLang="en-US" sz="2400" dirty="0">
                <a:solidFill>
                  <a:srgbClr val="0000CC"/>
                </a:solidFill>
              </a:rPr>
              <a:t>和堆积排序</a:t>
            </a:r>
            <a:r>
              <a:rPr lang="en-US" altLang="zh-CN" sz="2400" dirty="0">
                <a:solidFill>
                  <a:srgbClr val="0000CC"/>
                </a:solidFill>
              </a:rPr>
              <a:t>(HEAP SORT</a:t>
            </a:r>
            <a:r>
              <a:rPr lang="en-US" altLang="zh-CN" sz="2400" dirty="0" smtClean="0">
                <a:solidFill>
                  <a:srgbClr val="0000CC"/>
                </a:solidFill>
              </a:rPr>
              <a:t>)---</a:t>
            </a:r>
            <a:r>
              <a:rPr lang="zh-CN" altLang="en-US" sz="2400" dirty="0" smtClean="0">
                <a:solidFill>
                  <a:srgbClr val="FF0000"/>
                </a:solidFill>
              </a:rPr>
              <a:t>是目前最好的排序算法吗？万能的吗？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zh-CN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哪个排序算法效率最高</a:t>
            </a:r>
            <a:r>
              <a:rPr lang="zh-CN" altLang="en-US" sz="2400" dirty="0" smtClean="0">
                <a:solidFill>
                  <a:srgbClr val="FF0000"/>
                </a:solidFill>
              </a:rPr>
              <a:t>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不同的排序算法使用的问题场景是什么？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5364" name="Picture 2" descr="http://cms.csdnimg.cn/article/201406/03/538d2d401e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827343"/>
            <a:ext cx="5715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标题 1"/>
          <p:cNvSpPr txBox="1">
            <a:spLocks/>
          </p:cNvSpPr>
          <p:nvPr/>
        </p:nvSpPr>
        <p:spPr bwMode="auto">
          <a:xfrm>
            <a:off x="983432" y="57370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0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1068664" y="507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5" name="Rectangle 9"/>
          <p:cNvSpPr>
            <a:spLocks noChangeArrowheads="1"/>
          </p:cNvSpPr>
          <p:nvPr/>
        </p:nvSpPr>
        <p:spPr bwMode="auto">
          <a:xfrm>
            <a:off x="2427535" y="98072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50538" name="Rectangle 10"/>
          <p:cNvSpPr>
            <a:spLocks noChangeArrowheads="1"/>
          </p:cNvSpPr>
          <p:nvPr/>
        </p:nvSpPr>
        <p:spPr bwMode="auto">
          <a:xfrm>
            <a:off x="2337049" y="1509366"/>
            <a:ext cx="8511280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QuickSort</a:t>
            </a:r>
            <a:r>
              <a:rPr lang="zh-CN" altLang="en-US" sz="2600" dirty="0">
                <a:latin typeface="Times New Roman" panose="02020603050405020304" pitchFamily="18" charset="0"/>
              </a:rPr>
              <a:t>是一个递归的算法，示例中的递归树如图所示。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从</a:t>
            </a:r>
            <a:r>
              <a:rPr lang="zh-CN" altLang="en-US" sz="2600" dirty="0">
                <a:latin typeface="Times New Roman" panose="02020603050405020304" pitchFamily="18" charset="0"/>
              </a:rPr>
              <a:t>图中可知，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快速排序的趟数取决于递归树的高度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个元素的序列进行一趟划分的时间为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69637" name="Group 28"/>
          <p:cNvGrpSpPr>
            <a:grpSpLocks/>
          </p:cNvGrpSpPr>
          <p:nvPr/>
        </p:nvGrpSpPr>
        <p:grpSpPr bwMode="auto">
          <a:xfrm>
            <a:off x="4382293" y="2570584"/>
            <a:ext cx="3441700" cy="2514600"/>
            <a:chOff x="1882" y="1619"/>
            <a:chExt cx="2168" cy="1584"/>
          </a:xfrm>
        </p:grpSpPr>
        <p:sp>
          <p:nvSpPr>
            <p:cNvPr id="150533" name="Line 5"/>
            <p:cNvSpPr>
              <a:spLocks noChangeShapeType="1"/>
            </p:cNvSpPr>
            <p:nvPr/>
          </p:nvSpPr>
          <p:spPr bwMode="auto">
            <a:xfrm>
              <a:off x="2170" y="2339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4" name="Line 6"/>
            <p:cNvSpPr>
              <a:spLocks noChangeShapeType="1"/>
            </p:cNvSpPr>
            <p:nvPr/>
          </p:nvSpPr>
          <p:spPr bwMode="auto">
            <a:xfrm>
              <a:off x="2698" y="1907"/>
              <a:ext cx="1056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5" name="Oval 7"/>
            <p:cNvSpPr>
              <a:spLocks noChangeArrowheads="1"/>
            </p:cNvSpPr>
            <p:nvPr/>
          </p:nvSpPr>
          <p:spPr bwMode="auto">
            <a:xfrm>
              <a:off x="3706" y="2867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6" name="Oval 8"/>
            <p:cNvSpPr>
              <a:spLocks noChangeArrowheads="1"/>
            </p:cNvSpPr>
            <p:nvPr/>
          </p:nvSpPr>
          <p:spPr bwMode="auto">
            <a:xfrm>
              <a:off x="3274" y="2483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9" name="Oval 11"/>
            <p:cNvSpPr>
              <a:spLocks noChangeArrowheads="1"/>
            </p:cNvSpPr>
            <p:nvPr/>
          </p:nvSpPr>
          <p:spPr bwMode="auto">
            <a:xfrm>
              <a:off x="2410" y="1619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0" name="Text Box 12"/>
            <p:cNvSpPr txBox="1">
              <a:spLocks noChangeArrowheads="1"/>
            </p:cNvSpPr>
            <p:nvPr/>
          </p:nvSpPr>
          <p:spPr bwMode="auto">
            <a:xfrm>
              <a:off x="2410" y="1619"/>
              <a:ext cx="39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21</a:t>
              </a:r>
            </a:p>
          </p:txBody>
        </p:sp>
        <p:sp>
          <p:nvSpPr>
            <p:cNvPr id="150541" name="Oval 13"/>
            <p:cNvSpPr>
              <a:spLocks noChangeArrowheads="1"/>
            </p:cNvSpPr>
            <p:nvPr/>
          </p:nvSpPr>
          <p:spPr bwMode="auto">
            <a:xfrm>
              <a:off x="284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2" name="Text Box 14"/>
            <p:cNvSpPr txBox="1">
              <a:spLocks noChangeArrowheads="1"/>
            </p:cNvSpPr>
            <p:nvPr/>
          </p:nvSpPr>
          <p:spPr bwMode="auto">
            <a:xfrm>
              <a:off x="2842" y="2079"/>
              <a:ext cx="428" cy="30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25*</a:t>
              </a:r>
            </a:p>
          </p:txBody>
        </p:sp>
        <p:sp>
          <p:nvSpPr>
            <p:cNvPr id="150543" name="Text Box 15"/>
            <p:cNvSpPr txBox="1">
              <a:spLocks noChangeArrowheads="1"/>
            </p:cNvSpPr>
            <p:nvPr/>
          </p:nvSpPr>
          <p:spPr bwMode="auto">
            <a:xfrm>
              <a:off x="3294" y="2511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</a:t>
              </a:r>
            </a:p>
          </p:txBody>
        </p:sp>
        <p:sp>
          <p:nvSpPr>
            <p:cNvPr id="150544" name="Text Box 16"/>
            <p:cNvSpPr txBox="1">
              <a:spLocks noChangeArrowheads="1"/>
            </p:cNvSpPr>
            <p:nvPr/>
          </p:nvSpPr>
          <p:spPr bwMode="auto">
            <a:xfrm>
              <a:off x="3726" y="2886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49</a:t>
              </a:r>
            </a:p>
          </p:txBody>
        </p:sp>
        <p:sp>
          <p:nvSpPr>
            <p:cNvPr id="150545" name="Oval 17"/>
            <p:cNvSpPr>
              <a:spLocks noChangeArrowheads="1"/>
            </p:cNvSpPr>
            <p:nvPr/>
          </p:nvSpPr>
          <p:spPr bwMode="auto">
            <a:xfrm>
              <a:off x="188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08</a:t>
              </a:r>
            </a:p>
          </p:txBody>
        </p:sp>
        <p:sp>
          <p:nvSpPr>
            <p:cNvPr id="150546" name="Oval 18"/>
            <p:cNvSpPr>
              <a:spLocks noChangeArrowheads="1"/>
            </p:cNvSpPr>
            <p:nvPr/>
          </p:nvSpPr>
          <p:spPr bwMode="auto">
            <a:xfrm>
              <a:off x="2266" y="253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16</a:t>
              </a:r>
            </a:p>
          </p:txBody>
        </p:sp>
        <p:sp>
          <p:nvSpPr>
            <p:cNvPr id="150547" name="Line 19"/>
            <p:cNvSpPr>
              <a:spLocks noChangeShapeType="1"/>
            </p:cNvSpPr>
            <p:nvPr/>
          </p:nvSpPr>
          <p:spPr bwMode="auto">
            <a:xfrm flipH="1">
              <a:off x="2170" y="1859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0555" name="Rectangle 27"/>
          <p:cNvSpPr>
            <a:spLocks noChangeArrowheads="1"/>
          </p:cNvSpPr>
          <p:nvPr/>
        </p:nvSpPr>
        <p:spPr bwMode="auto">
          <a:xfrm>
            <a:off x="1919536" y="980729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1127198" y="1052736"/>
            <a:ext cx="9217274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情况：</a:t>
            </a:r>
            <a:r>
              <a:rPr lang="zh-CN" altLang="en-US" sz="2600" dirty="0">
                <a:latin typeface="Times New Roman" panose="02020603050405020304" pitchFamily="18" charset="0"/>
              </a:rPr>
              <a:t>每次正好把序列划分为长度相等的两个子序列，此时，总的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计算时间</a:t>
            </a:r>
            <a:r>
              <a:rPr lang="zh-CN" altLang="en-US" sz="2600" dirty="0">
                <a:latin typeface="Times New Roman" panose="02020603050405020304" pitchFamily="18" charset="0"/>
              </a:rPr>
              <a:t>为：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+ 2T(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 ) =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 +2T(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 ) = 3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+ 8T(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………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(1) =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正序或逆序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）：</a:t>
            </a:r>
            <a:r>
              <a:rPr lang="zh-CN" altLang="en-US" sz="2600" dirty="0">
                <a:latin typeface="Times New Roman" panose="02020603050405020304" pitchFamily="18" charset="0"/>
              </a:rPr>
              <a:t>每次划分只得到一个比上一次少一个元素的子序列，其递归树成为单支树。此时，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cn</a:t>
            </a:r>
            <a:r>
              <a:rPr lang="en-US" altLang="zh-CN" sz="2600" dirty="0">
                <a:latin typeface="Times New Roman" panose="02020603050405020304" pitchFamily="18" charset="0"/>
              </a:rPr>
              <a:t> +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latin typeface="Times New Roman" panose="02020603050405020304" pitchFamily="18" charset="0"/>
              </a:rPr>
              <a:t>1)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推导得：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T(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可以证明，快速排序的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计算时间也是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，且就平均时间而言，快速排序是所有内部排序方法中最好的一个。</a:t>
            </a: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983432" y="0"/>
            <a:ext cx="5868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爆炸形 2 10"/>
          <p:cNvSpPr/>
          <p:nvPr/>
        </p:nvSpPr>
        <p:spPr>
          <a:xfrm>
            <a:off x="7991413" y="1412776"/>
            <a:ext cx="4895973" cy="2808783"/>
          </a:xfrm>
          <a:prstGeom prst="irregularSeal2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课堂作业：写出序列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[9,8,7,6,5,4,3,2,1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和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[1,2,3,4,5,6,7,8,9]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的</a:t>
            </a: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快速排序中间过程</a:t>
            </a:r>
          </a:p>
        </p:txBody>
      </p:sp>
      <p:pic>
        <p:nvPicPr>
          <p:cNvPr id="12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0"/>
            <a:ext cx="1752600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2279651" y="2851547"/>
            <a:ext cx="7720013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快速排序是递归的，需要有一个栈存放每层递归调用时的指针和参数。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最大递归调用层次数与递归树的高度一致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情况：附加存储（栈）为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情况：附加存储将达到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情况：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1017588" y="-30956"/>
            <a:ext cx="5868987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1919288" y="2276873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1919288" y="5732860"/>
            <a:ext cx="8208962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279899" y="1627411"/>
            <a:ext cx="7720013" cy="93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19536" y="1052737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6527304" y="1050628"/>
            <a:ext cx="1728192" cy="482321"/>
          </a:xfrm>
          <a:prstGeom prst="wedgeRoundRectCallout">
            <a:avLst>
              <a:gd name="adj1" fmla="val -35068"/>
              <a:gd name="adj2" fmla="val 88742"/>
              <a:gd name="adj3" fmla="val 16667"/>
            </a:avLst>
          </a:prstGeom>
          <a:ln>
            <a:solidFill>
              <a:srgbClr val="00B05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B05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如何改进？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2707" name="Rectangle 5"/>
          <p:cNvSpPr>
            <a:spLocks noChangeArrowheads="1"/>
          </p:cNvSpPr>
          <p:nvPr/>
        </p:nvSpPr>
        <p:spPr bwMode="auto">
          <a:xfrm>
            <a:off x="2336801" y="1916114"/>
            <a:ext cx="7720013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为避免出现“正序”或“逆序”时的最坏情况，可以选择更合适的基准元素。</a:t>
            </a:r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1919288" y="1341438"/>
            <a:ext cx="8208962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小的子序列不递归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消除递归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72709" name="Rectangle 9"/>
          <p:cNvSpPr>
            <a:spLocks noChangeArrowheads="1"/>
          </p:cNvSpPr>
          <p:nvPr/>
        </p:nvSpPr>
        <p:spPr bwMode="auto">
          <a:xfrm>
            <a:off x="2351088" y="3500439"/>
            <a:ext cx="7720012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当子序列长度达到某个阈值（一般</a:t>
            </a:r>
            <a:r>
              <a:rPr lang="en-US" altLang="zh-CN" sz="2600">
                <a:latin typeface="Times New Roman" panose="02020603050405020304" pitchFamily="18" charset="0"/>
              </a:rPr>
              <a:t>5~25</a:t>
            </a:r>
            <a:r>
              <a:rPr lang="zh-CN" altLang="en-US" sz="2600">
                <a:latin typeface="Times New Roman" panose="02020603050405020304" pitchFamily="18" charset="0"/>
              </a:rPr>
              <a:t>之间）时不再递归划分，此时可用</a:t>
            </a:r>
            <a:r>
              <a:rPr lang="zh-CN" altLang="en-US" sz="2600" u="sng">
                <a:solidFill>
                  <a:srgbClr val="00B050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>
                <a:latin typeface="Times New Roman" panose="02020603050405020304" pitchFamily="18" charset="0"/>
              </a:rPr>
              <a:t>，速度反而更快。</a:t>
            </a:r>
          </a:p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两种算法：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P409 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9.9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9.10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（自学！）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4151314" y="6092826"/>
            <a:ext cx="3398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快速排序退化的例子</a:t>
            </a:r>
            <a:endParaRPr kumimoji="1" lang="zh-CN" altLang="en-US" sz="28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4" name="Rectangle 6" descr="白色大理石"/>
          <p:cNvSpPr>
            <a:spLocks noChangeArrowheads="1"/>
          </p:cNvSpPr>
          <p:nvPr/>
        </p:nvSpPr>
        <p:spPr bwMode="auto">
          <a:xfrm>
            <a:off x="2971800" y="1682750"/>
            <a:ext cx="4876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   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5" name="Rectangle 7" descr="白色大理石"/>
          <p:cNvSpPr>
            <a:spLocks noChangeArrowheads="1"/>
          </p:cNvSpPr>
          <p:nvPr/>
        </p:nvSpPr>
        <p:spPr bwMode="auto">
          <a:xfrm>
            <a:off x="8077200" y="168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3246438" y="1073150"/>
            <a:ext cx="5745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1917701" y="1643064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8" name="Rectangle 10" descr="白色大理石"/>
          <p:cNvSpPr>
            <a:spLocks noChangeArrowheads="1"/>
          </p:cNvSpPr>
          <p:nvPr/>
        </p:nvSpPr>
        <p:spPr bwMode="auto">
          <a:xfrm>
            <a:off x="3886200" y="2444750"/>
            <a:ext cx="3962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9" name="Rectangle 11" descr="白色大理石"/>
          <p:cNvSpPr>
            <a:spLocks noChangeArrowheads="1"/>
          </p:cNvSpPr>
          <p:nvPr/>
        </p:nvSpPr>
        <p:spPr bwMode="auto">
          <a:xfrm>
            <a:off x="2971800" y="2444750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0" name="Rectangle 12" descr="白色大理石"/>
          <p:cNvSpPr>
            <a:spLocks noChangeArrowheads="1"/>
          </p:cNvSpPr>
          <p:nvPr/>
        </p:nvSpPr>
        <p:spPr bwMode="auto">
          <a:xfrm>
            <a:off x="8077200" y="2444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6141" name="Rectangle 13" descr="白色大理石"/>
          <p:cNvSpPr>
            <a:spLocks noChangeArrowheads="1"/>
          </p:cNvSpPr>
          <p:nvPr/>
        </p:nvSpPr>
        <p:spPr bwMode="auto">
          <a:xfrm>
            <a:off x="4724400" y="3206750"/>
            <a:ext cx="3124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2" name="Rectangle 14" descr="白色大理石"/>
          <p:cNvSpPr>
            <a:spLocks noChangeArrowheads="1"/>
          </p:cNvSpPr>
          <p:nvPr/>
        </p:nvSpPr>
        <p:spPr bwMode="auto">
          <a:xfrm>
            <a:off x="8077200" y="3206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76143" name="Rectangle 15" descr="白色大理石"/>
          <p:cNvSpPr>
            <a:spLocks noChangeArrowheads="1"/>
          </p:cNvSpPr>
          <p:nvPr/>
        </p:nvSpPr>
        <p:spPr bwMode="auto">
          <a:xfrm>
            <a:off x="2971800" y="3206750"/>
            <a:ext cx="1600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4" name="Rectangle 16" descr="白色大理石"/>
          <p:cNvSpPr>
            <a:spLocks noChangeArrowheads="1"/>
          </p:cNvSpPr>
          <p:nvPr/>
        </p:nvSpPr>
        <p:spPr bwMode="auto">
          <a:xfrm>
            <a:off x="8077200" y="3968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6145" name="Rectangle 17" descr="白色大理石"/>
          <p:cNvSpPr>
            <a:spLocks noChangeArrowheads="1"/>
          </p:cNvSpPr>
          <p:nvPr/>
        </p:nvSpPr>
        <p:spPr bwMode="auto">
          <a:xfrm>
            <a:off x="5562600" y="3968750"/>
            <a:ext cx="2286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6" name="Rectangle 18" descr="白色大理石"/>
          <p:cNvSpPr>
            <a:spLocks noChangeArrowheads="1"/>
          </p:cNvSpPr>
          <p:nvPr/>
        </p:nvSpPr>
        <p:spPr bwMode="auto">
          <a:xfrm>
            <a:off x="2971800" y="3968750"/>
            <a:ext cx="2438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7" name="Rectangle 19" descr="白色大理石"/>
          <p:cNvSpPr>
            <a:spLocks noChangeArrowheads="1"/>
          </p:cNvSpPr>
          <p:nvPr/>
        </p:nvSpPr>
        <p:spPr bwMode="auto">
          <a:xfrm>
            <a:off x="6400800" y="4730750"/>
            <a:ext cx="1447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8" name="Rectangle 20" descr="白色大理石"/>
          <p:cNvSpPr>
            <a:spLocks noChangeArrowheads="1"/>
          </p:cNvSpPr>
          <p:nvPr/>
        </p:nvSpPr>
        <p:spPr bwMode="auto">
          <a:xfrm>
            <a:off x="8077200" y="4730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6149" name="Rectangle 21" descr="白色大理石"/>
          <p:cNvSpPr>
            <a:spLocks noChangeArrowheads="1"/>
          </p:cNvSpPr>
          <p:nvPr/>
        </p:nvSpPr>
        <p:spPr bwMode="auto">
          <a:xfrm>
            <a:off x="2971800" y="4730750"/>
            <a:ext cx="3276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0" name="Rectangle 22" descr="白色大理石"/>
          <p:cNvSpPr>
            <a:spLocks noChangeArrowheads="1"/>
          </p:cNvSpPr>
          <p:nvPr/>
        </p:nvSpPr>
        <p:spPr bwMode="auto">
          <a:xfrm>
            <a:off x="8077200" y="549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endParaRPr kumimoji="1" lang="zh-CN" altLang="en-US" sz="280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1" name="Rectangle 23" descr="白色大理石"/>
          <p:cNvSpPr>
            <a:spLocks noChangeArrowheads="1"/>
          </p:cNvSpPr>
          <p:nvPr/>
        </p:nvSpPr>
        <p:spPr bwMode="auto">
          <a:xfrm>
            <a:off x="7315200" y="5492750"/>
            <a:ext cx="533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2" name="Rectangle 24" descr="白色大理石"/>
          <p:cNvSpPr>
            <a:spLocks noChangeArrowheads="1"/>
          </p:cNvSpPr>
          <p:nvPr/>
        </p:nvSpPr>
        <p:spPr bwMode="auto">
          <a:xfrm>
            <a:off x="2971800" y="5492750"/>
            <a:ext cx="4191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      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1960564" y="239077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1981201" y="3195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5" name="Text Box 27"/>
          <p:cNvSpPr txBox="1">
            <a:spLocks noChangeArrowheads="1"/>
          </p:cNvSpPr>
          <p:nvPr/>
        </p:nvSpPr>
        <p:spPr bwMode="auto">
          <a:xfrm>
            <a:off x="1981201" y="3957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6" name="Text Box 28"/>
          <p:cNvSpPr txBox="1">
            <a:spLocks noChangeArrowheads="1"/>
          </p:cNvSpPr>
          <p:nvPr/>
        </p:nvSpPr>
        <p:spPr bwMode="auto">
          <a:xfrm>
            <a:off x="1981201" y="4719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7" name="Text Box 29"/>
          <p:cNvSpPr txBox="1">
            <a:spLocks noChangeArrowheads="1"/>
          </p:cNvSpPr>
          <p:nvPr/>
        </p:nvSpPr>
        <p:spPr bwMode="auto">
          <a:xfrm>
            <a:off x="1992314" y="54721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5" name="Text Box 30"/>
          <p:cNvSpPr txBox="1">
            <a:spLocks noChangeArrowheads="1"/>
          </p:cNvSpPr>
          <p:nvPr/>
        </p:nvSpPr>
        <p:spPr bwMode="auto">
          <a:xfrm>
            <a:off x="9551989" y="1547814"/>
            <a:ext cx="5048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一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作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76160" name="Rectangle 32"/>
          <p:cNvSpPr>
            <a:spLocks noChangeArrowheads="1"/>
          </p:cNvSpPr>
          <p:nvPr/>
        </p:nvSpPr>
        <p:spPr bwMode="auto">
          <a:xfrm>
            <a:off x="927100" y="-11789"/>
            <a:ext cx="5672956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3575051" y="5883275"/>
            <a:ext cx="4829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solidFill>
                  <a:srgbClr val="00808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用居中排序码元素作为基准元素</a:t>
            </a:r>
            <a:endParaRPr kumimoji="1" lang="zh-CN" altLang="en-US" sz="2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7814" name="Rectangle 6" descr="白色大理石"/>
          <p:cNvSpPr>
            <a:spLocks noChangeArrowheads="1"/>
          </p:cNvSpPr>
          <p:nvPr/>
        </p:nvSpPr>
        <p:spPr bwMode="auto">
          <a:xfrm>
            <a:off x="3049588" y="3462338"/>
            <a:ext cx="4800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3324225" y="2852738"/>
            <a:ext cx="579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pivot</a:t>
            </a:r>
          </a:p>
        </p:txBody>
      </p:sp>
      <p:sp>
        <p:nvSpPr>
          <p:cNvPr id="247816" name="Rectangle 8" descr="白色大理石"/>
          <p:cNvSpPr>
            <a:spLocks noChangeArrowheads="1"/>
          </p:cNvSpPr>
          <p:nvPr/>
        </p:nvSpPr>
        <p:spPr bwMode="auto">
          <a:xfrm>
            <a:off x="8154988" y="34623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247817" name="Text Box 9"/>
          <p:cNvSpPr txBox="1">
            <a:spLocks noChangeArrowheads="1"/>
          </p:cNvSpPr>
          <p:nvPr/>
        </p:nvSpPr>
        <p:spPr bwMode="auto">
          <a:xfrm>
            <a:off x="2043114" y="3406776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8" name="Rectangle 10" descr="白色大理石"/>
          <p:cNvSpPr>
            <a:spLocks noChangeArrowheads="1"/>
          </p:cNvSpPr>
          <p:nvPr/>
        </p:nvSpPr>
        <p:spPr bwMode="auto">
          <a:xfrm>
            <a:off x="3049588" y="4300538"/>
            <a:ext cx="1524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9" name="Rectangle 11" descr="白色大理石"/>
          <p:cNvSpPr>
            <a:spLocks noChangeArrowheads="1"/>
          </p:cNvSpPr>
          <p:nvPr/>
        </p:nvSpPr>
        <p:spPr bwMode="auto">
          <a:xfrm>
            <a:off x="4725988" y="43005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0" name="Rectangle 12" descr="白色大理石"/>
          <p:cNvSpPr>
            <a:spLocks noChangeArrowheads="1"/>
          </p:cNvSpPr>
          <p:nvPr/>
        </p:nvSpPr>
        <p:spPr bwMode="auto">
          <a:xfrm>
            <a:off x="5487988" y="4300538"/>
            <a:ext cx="2362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1" name="Rectangle 13" descr="白色大理石"/>
          <p:cNvSpPr>
            <a:spLocks noChangeArrowheads="1"/>
          </p:cNvSpPr>
          <p:nvPr/>
        </p:nvSpPr>
        <p:spPr bwMode="auto">
          <a:xfrm>
            <a:off x="81549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47822" name="Rectangle 14" descr="白色大理石"/>
          <p:cNvSpPr>
            <a:spLocks noChangeArrowheads="1"/>
          </p:cNvSpPr>
          <p:nvPr/>
        </p:nvSpPr>
        <p:spPr bwMode="auto">
          <a:xfrm>
            <a:off x="91455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47823" name="Rectangle 15" descr="白色大理石"/>
          <p:cNvSpPr>
            <a:spLocks noChangeArrowheads="1"/>
          </p:cNvSpPr>
          <p:nvPr/>
        </p:nvSpPr>
        <p:spPr bwMode="auto">
          <a:xfrm>
            <a:off x="30495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4" name="Rectangle 16" descr="白色大理石"/>
          <p:cNvSpPr>
            <a:spLocks noChangeArrowheads="1"/>
          </p:cNvSpPr>
          <p:nvPr/>
        </p:nvSpPr>
        <p:spPr bwMode="auto">
          <a:xfrm>
            <a:off x="38877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5" name="Rectangle 17" descr="白色大理石"/>
          <p:cNvSpPr>
            <a:spLocks noChangeArrowheads="1"/>
          </p:cNvSpPr>
          <p:nvPr/>
        </p:nvSpPr>
        <p:spPr bwMode="auto">
          <a:xfrm>
            <a:off x="47259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6" name="Rectangle 18" descr="白色大理石"/>
          <p:cNvSpPr>
            <a:spLocks noChangeArrowheads="1"/>
          </p:cNvSpPr>
          <p:nvPr/>
        </p:nvSpPr>
        <p:spPr bwMode="auto">
          <a:xfrm>
            <a:off x="5487988" y="5138738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7" name="Rectangle 19" descr="白色大理石"/>
          <p:cNvSpPr>
            <a:spLocks noChangeArrowheads="1"/>
          </p:cNvSpPr>
          <p:nvPr/>
        </p:nvSpPr>
        <p:spPr bwMode="auto">
          <a:xfrm>
            <a:off x="64023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8" name="Rectangle 20" descr="白色大理石"/>
          <p:cNvSpPr>
            <a:spLocks noChangeArrowheads="1"/>
          </p:cNvSpPr>
          <p:nvPr/>
        </p:nvSpPr>
        <p:spPr bwMode="auto">
          <a:xfrm>
            <a:off x="72405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9" name="Text Box 21"/>
          <p:cNvSpPr txBox="1">
            <a:spLocks noChangeArrowheads="1"/>
          </p:cNvSpPr>
          <p:nvPr/>
        </p:nvSpPr>
        <p:spPr bwMode="auto">
          <a:xfrm>
            <a:off x="2038351" y="42132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0" name="Text Box 22"/>
          <p:cNvSpPr txBox="1">
            <a:spLocks noChangeArrowheads="1"/>
          </p:cNvSpPr>
          <p:nvPr/>
        </p:nvSpPr>
        <p:spPr bwMode="auto">
          <a:xfrm>
            <a:off x="2058989" y="50514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1" name="Rectangle 23"/>
          <p:cNvSpPr>
            <a:spLocks noChangeArrowheads="1"/>
          </p:cNvSpPr>
          <p:nvPr/>
        </p:nvSpPr>
        <p:spPr bwMode="auto">
          <a:xfrm>
            <a:off x="1847850" y="1268414"/>
            <a:ext cx="8610600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改进办法：</a:t>
            </a:r>
            <a:r>
              <a:rPr lang="zh-CN" altLang="en-US" sz="2600" dirty="0">
                <a:latin typeface="Times New Roman" panose="02020603050405020304" pitchFamily="18" charset="0"/>
              </a:rPr>
              <a:t>取每个待排序元素序列的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第一个元素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最后一个元素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位置接近正中的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3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个元素，取其排序码居中者作为基准元素。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（算法见书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P410-412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自学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7833" name="Rectangle 25"/>
          <p:cNvSpPr>
            <a:spLocks noChangeArrowheads="1"/>
          </p:cNvSpPr>
          <p:nvPr/>
        </p:nvSpPr>
        <p:spPr bwMode="auto">
          <a:xfrm>
            <a:off x="1017588" y="-7936"/>
            <a:ext cx="5726483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424" y="908720"/>
            <a:ext cx="895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请写出序列</a:t>
            </a:r>
            <a:r>
              <a:rPr lang="en-US" altLang="zh-CN" sz="2800" dirty="0" smtClean="0">
                <a:solidFill>
                  <a:schemeClr val="tx1"/>
                </a:solidFill>
              </a:rPr>
              <a:t>6, 5, 3, 1, 8, 7, 2, 4</a:t>
            </a:r>
            <a:r>
              <a:rPr lang="zh-CN" altLang="en-US" sz="2800" dirty="0" smtClean="0">
                <a:solidFill>
                  <a:schemeClr val="tx1"/>
                </a:solidFill>
              </a:rPr>
              <a:t>的快速排序的中间过程</a:t>
            </a:r>
          </a:p>
        </p:txBody>
      </p:sp>
      <p:pic>
        <p:nvPicPr>
          <p:cNvPr id="3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2464" y="44624"/>
            <a:ext cx="1887538" cy="125881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10332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课堂作业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6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9.4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选择排序</a:t>
            </a: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1415480" y="1340768"/>
            <a:ext cx="972108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选择排序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Selection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每一趟 （例如第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趟，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0, 1, …,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）在后面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个待排序元素中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选出排序码最小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的元素，作为有序元素序列的第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个元素。待到第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n-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趟作完，待排序元素只剩下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个，就不用再选了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下面介绍两种选择排序：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直接选择排序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ChangeArrowheads="1"/>
          </p:cNvSpPr>
          <p:nvPr/>
        </p:nvSpPr>
        <p:spPr bwMode="auto">
          <a:xfrm>
            <a:off x="1199456" y="9298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直接选择排序</a:t>
            </a:r>
          </a:p>
        </p:txBody>
      </p:sp>
      <p:sp>
        <p:nvSpPr>
          <p:cNvPr id="76810" name="Rectangle 12"/>
          <p:cNvSpPr>
            <a:spLocks noChangeArrowheads="1"/>
          </p:cNvSpPr>
          <p:nvPr/>
        </p:nvSpPr>
        <p:spPr bwMode="auto">
          <a:xfrm>
            <a:off x="1559496" y="1777226"/>
            <a:ext cx="10225136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）在元素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中选择具有最小排序码的元素；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）若它不是这组元素中的第一个元素，则将它与这组元素中的第一个元素对调；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）在这组元素中剔除这个具有最小排序码的元素，在剩下的元素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中重复执行第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）、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）步，直到剩余元素只有一个为止。</a:t>
            </a:r>
          </a:p>
        </p:txBody>
      </p:sp>
      <p:sp>
        <p:nvSpPr>
          <p:cNvPr id="277517" name="Rectangle 13"/>
          <p:cNvSpPr>
            <a:spLocks noChangeArrowheads="1"/>
          </p:cNvSpPr>
          <p:nvPr/>
        </p:nvSpPr>
        <p:spPr bwMode="auto">
          <a:xfrm>
            <a:off x="911424" y="1124744"/>
            <a:ext cx="1116124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</a:t>
            </a: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Select Sort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是一种简单的排序方法，它的基本步骤是：</a:t>
            </a:r>
          </a:p>
        </p:txBody>
      </p:sp>
      <p:pic>
        <p:nvPicPr>
          <p:cNvPr id="76812" name="Picture 2" descr="http://ww4.sinaimg.cn/mw690/6941baebjw1elxsnce73zg20800800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077072"/>
            <a:ext cx="2592288" cy="25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63" y="486466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90" y="4581128"/>
            <a:ext cx="1211596" cy="166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1221379" y="3994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1" name="AutoShape 5" descr="白色大理石"/>
          <p:cNvSpPr>
            <a:spLocks noChangeArrowheads="1"/>
          </p:cNvSpPr>
          <p:nvPr/>
        </p:nvSpPr>
        <p:spPr bwMode="auto">
          <a:xfrm>
            <a:off x="2217546" y="6170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2" name="AutoShape 6" descr="白色大理石"/>
          <p:cNvSpPr>
            <a:spLocks noChangeArrowheads="1"/>
          </p:cNvSpPr>
          <p:nvPr/>
        </p:nvSpPr>
        <p:spPr bwMode="auto">
          <a:xfrm>
            <a:off x="2217546" y="47229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3" name="AutoShape 7" descr="白色大理石"/>
          <p:cNvSpPr>
            <a:spLocks noChangeArrowheads="1"/>
          </p:cNvSpPr>
          <p:nvPr/>
        </p:nvSpPr>
        <p:spPr bwMode="auto">
          <a:xfrm>
            <a:off x="2217546" y="32751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4" name="AutoShape 8" descr="白色大理石"/>
          <p:cNvSpPr>
            <a:spLocks noChangeArrowheads="1"/>
          </p:cNvSpPr>
          <p:nvPr/>
        </p:nvSpPr>
        <p:spPr bwMode="auto">
          <a:xfrm>
            <a:off x="2217546" y="1598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831" name="Rectangle 9"/>
          <p:cNvSpPr>
            <a:spLocks noChangeArrowheads="1"/>
          </p:cNvSpPr>
          <p:nvPr/>
        </p:nvSpPr>
        <p:spPr bwMode="auto">
          <a:xfrm>
            <a:off x="1607946" y="51563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6" name="AutoShape 10"/>
          <p:cNvSpPr>
            <a:spLocks noChangeArrowheads="1"/>
          </p:cNvSpPr>
          <p:nvPr/>
        </p:nvSpPr>
        <p:spPr bwMode="auto">
          <a:xfrm>
            <a:off x="3284346" y="12177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47" name="AutoShape 11"/>
          <p:cNvSpPr>
            <a:spLocks noChangeArrowheads="1"/>
          </p:cNvSpPr>
          <p:nvPr/>
        </p:nvSpPr>
        <p:spPr bwMode="auto">
          <a:xfrm>
            <a:off x="42749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5265546" y="836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62561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0" name="AutoShape 14"/>
          <p:cNvSpPr>
            <a:spLocks noChangeArrowheads="1"/>
          </p:cNvSpPr>
          <p:nvPr/>
        </p:nvSpPr>
        <p:spPr bwMode="auto">
          <a:xfrm>
            <a:off x="7246746" y="1293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1" name="AutoShape 15"/>
          <p:cNvSpPr>
            <a:spLocks noChangeArrowheads="1"/>
          </p:cNvSpPr>
          <p:nvPr/>
        </p:nvSpPr>
        <p:spPr bwMode="auto">
          <a:xfrm>
            <a:off x="8237346" y="1598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77838" name="Text Box 16"/>
          <p:cNvSpPr txBox="1">
            <a:spLocks noChangeArrowheads="1"/>
          </p:cNvSpPr>
          <p:nvPr/>
        </p:nvSpPr>
        <p:spPr bwMode="auto">
          <a:xfrm>
            <a:off x="3360546" y="2055912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3" name="AutoShape 17"/>
          <p:cNvSpPr>
            <a:spLocks noChangeArrowheads="1"/>
          </p:cNvSpPr>
          <p:nvPr/>
        </p:nvSpPr>
        <p:spPr bwMode="auto">
          <a:xfrm>
            <a:off x="3284346" y="28941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54" name="AutoShape 18"/>
          <p:cNvSpPr>
            <a:spLocks noChangeArrowheads="1"/>
          </p:cNvSpPr>
          <p:nvPr/>
        </p:nvSpPr>
        <p:spPr bwMode="auto">
          <a:xfrm>
            <a:off x="62561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2044510" y="2946500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6" name="AutoShape 20"/>
          <p:cNvSpPr>
            <a:spLocks noChangeArrowheads="1"/>
          </p:cNvSpPr>
          <p:nvPr/>
        </p:nvSpPr>
        <p:spPr bwMode="auto">
          <a:xfrm>
            <a:off x="5265546" y="5408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57" name="AutoShape 21"/>
          <p:cNvSpPr>
            <a:spLocks noChangeArrowheads="1"/>
          </p:cNvSpPr>
          <p:nvPr/>
        </p:nvSpPr>
        <p:spPr bwMode="auto">
          <a:xfrm>
            <a:off x="42749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58" name="AutoShape 22"/>
          <p:cNvSpPr>
            <a:spLocks noChangeArrowheads="1"/>
          </p:cNvSpPr>
          <p:nvPr/>
        </p:nvSpPr>
        <p:spPr bwMode="auto">
          <a:xfrm>
            <a:off x="7246746" y="44181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9" name="AutoShape 23"/>
          <p:cNvSpPr>
            <a:spLocks noChangeArrowheads="1"/>
          </p:cNvSpPr>
          <p:nvPr/>
        </p:nvSpPr>
        <p:spPr bwMode="auto">
          <a:xfrm>
            <a:off x="42749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60" name="AutoShape 24"/>
          <p:cNvSpPr>
            <a:spLocks noChangeArrowheads="1"/>
          </p:cNvSpPr>
          <p:nvPr/>
        </p:nvSpPr>
        <p:spPr bwMode="auto">
          <a:xfrm>
            <a:off x="7246746" y="29703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61" name="AutoShape 25"/>
          <p:cNvSpPr>
            <a:spLocks noChangeArrowheads="1"/>
          </p:cNvSpPr>
          <p:nvPr/>
        </p:nvSpPr>
        <p:spPr bwMode="auto">
          <a:xfrm>
            <a:off x="3284346" y="47229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2" name="AutoShape 26"/>
          <p:cNvSpPr>
            <a:spLocks noChangeArrowheads="1"/>
          </p:cNvSpPr>
          <p:nvPr/>
        </p:nvSpPr>
        <p:spPr bwMode="auto">
          <a:xfrm>
            <a:off x="5265546" y="25131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3" name="AutoShape 27"/>
          <p:cNvSpPr>
            <a:spLocks noChangeArrowheads="1"/>
          </p:cNvSpPr>
          <p:nvPr/>
        </p:nvSpPr>
        <p:spPr bwMode="auto">
          <a:xfrm>
            <a:off x="8237346" y="32751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42364" name="AutoShape 28"/>
          <p:cNvSpPr>
            <a:spLocks noChangeArrowheads="1"/>
          </p:cNvSpPr>
          <p:nvPr/>
        </p:nvSpPr>
        <p:spPr bwMode="auto">
          <a:xfrm>
            <a:off x="62561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65" name="AutoShape 29"/>
          <p:cNvSpPr>
            <a:spLocks noChangeArrowheads="1"/>
          </p:cNvSpPr>
          <p:nvPr/>
        </p:nvSpPr>
        <p:spPr bwMode="auto">
          <a:xfrm>
            <a:off x="5265546" y="39609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6" name="AutoShape 30"/>
          <p:cNvSpPr>
            <a:spLocks noChangeArrowheads="1"/>
          </p:cNvSpPr>
          <p:nvPr/>
        </p:nvSpPr>
        <p:spPr bwMode="auto">
          <a:xfrm>
            <a:off x="8237346" y="43419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2065147" y="43641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8" name="Text Box 32"/>
          <p:cNvSpPr txBox="1">
            <a:spLocks noChangeArrowheads="1"/>
          </p:cNvSpPr>
          <p:nvPr/>
        </p:nvSpPr>
        <p:spPr bwMode="auto">
          <a:xfrm>
            <a:off x="2065147" y="58119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9" name="AutoShape 33"/>
          <p:cNvSpPr>
            <a:spLocks noChangeArrowheads="1"/>
          </p:cNvSpPr>
          <p:nvPr/>
        </p:nvSpPr>
        <p:spPr bwMode="auto">
          <a:xfrm>
            <a:off x="3284346" y="6170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0" name="AutoShape 34"/>
          <p:cNvSpPr>
            <a:spLocks noChangeArrowheads="1"/>
          </p:cNvSpPr>
          <p:nvPr/>
        </p:nvSpPr>
        <p:spPr bwMode="auto">
          <a:xfrm>
            <a:off x="4274946" y="5865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1" name="AutoShape 35"/>
          <p:cNvSpPr>
            <a:spLocks noChangeArrowheads="1"/>
          </p:cNvSpPr>
          <p:nvPr/>
        </p:nvSpPr>
        <p:spPr bwMode="auto">
          <a:xfrm>
            <a:off x="62561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72" name="AutoShape 36"/>
          <p:cNvSpPr>
            <a:spLocks noChangeArrowheads="1"/>
          </p:cNvSpPr>
          <p:nvPr/>
        </p:nvSpPr>
        <p:spPr bwMode="auto">
          <a:xfrm>
            <a:off x="72467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73" name="AutoShape 37"/>
          <p:cNvSpPr>
            <a:spLocks noChangeArrowheads="1"/>
          </p:cNvSpPr>
          <p:nvPr/>
        </p:nvSpPr>
        <p:spPr bwMode="auto">
          <a:xfrm>
            <a:off x="8237346" y="57135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74" name="Text Box 38"/>
          <p:cNvSpPr txBox="1">
            <a:spLocks noChangeArrowheads="1"/>
          </p:cNvSpPr>
          <p:nvPr/>
        </p:nvSpPr>
        <p:spPr bwMode="auto">
          <a:xfrm>
            <a:off x="1931797" y="1314551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5" name="Text Box 39"/>
          <p:cNvSpPr txBox="1">
            <a:spLocks noChangeArrowheads="1"/>
          </p:cNvSpPr>
          <p:nvPr/>
        </p:nvSpPr>
        <p:spPr bwMode="auto">
          <a:xfrm>
            <a:off x="8846946" y="25353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08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6" name="Text Box 40"/>
          <p:cNvSpPr txBox="1">
            <a:spLocks noChangeArrowheads="1"/>
          </p:cNvSpPr>
          <p:nvPr/>
        </p:nvSpPr>
        <p:spPr bwMode="auto">
          <a:xfrm>
            <a:off x="8818371" y="39831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16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7" name="Text Box 41"/>
          <p:cNvSpPr txBox="1">
            <a:spLocks noChangeArrowheads="1"/>
          </p:cNvSpPr>
          <p:nvPr/>
        </p:nvSpPr>
        <p:spPr bwMode="auto">
          <a:xfrm>
            <a:off x="8846946" y="54309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49,21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628800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一道看上去很吓人的算法面试题（排序、算法）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dirty="0" smtClean="0"/>
              <a:t>如何</a:t>
            </a:r>
            <a:r>
              <a:rPr lang="zh-CN" altLang="zh-CN" u="sng" dirty="0"/>
              <a:t>对</a:t>
            </a:r>
            <a:r>
              <a:rPr lang="en-US" altLang="zh-CN" u="sng" dirty="0"/>
              <a:t>n</a:t>
            </a:r>
            <a:r>
              <a:rPr lang="zh-CN" altLang="zh-CN" u="sng" dirty="0"/>
              <a:t>个</a:t>
            </a:r>
            <a:r>
              <a:rPr lang="zh-CN" altLang="en-US" u="sng" dirty="0"/>
              <a:t>整</a:t>
            </a:r>
            <a:r>
              <a:rPr lang="zh-CN" altLang="zh-CN" u="sng" dirty="0"/>
              <a:t>数进行排序</a:t>
            </a:r>
            <a:r>
              <a:rPr lang="zh-CN" altLang="zh-CN" dirty="0"/>
              <a:t>，要求时间复杂度</a:t>
            </a:r>
            <a:r>
              <a:rPr lang="en-US" altLang="zh-CN" dirty="0"/>
              <a:t>O(n)</a:t>
            </a:r>
            <a:r>
              <a:rPr lang="zh-CN" altLang="zh-CN" dirty="0"/>
              <a:t>，空间复杂度</a:t>
            </a:r>
            <a:r>
              <a:rPr lang="en-US" altLang="zh-CN" dirty="0"/>
              <a:t>O(1)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839416" y="44624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686200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AutoShape 4" descr="白色大理石"/>
          <p:cNvSpPr>
            <a:spLocks noChangeArrowheads="1"/>
          </p:cNvSpPr>
          <p:nvPr/>
        </p:nvSpPr>
        <p:spPr bwMode="auto">
          <a:xfrm>
            <a:off x="2133600" y="51549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5" name="AutoShape 5" descr="白色大理石"/>
          <p:cNvSpPr>
            <a:spLocks noChangeArrowheads="1"/>
          </p:cNvSpPr>
          <p:nvPr/>
        </p:nvSpPr>
        <p:spPr bwMode="auto">
          <a:xfrm>
            <a:off x="2133600" y="37071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6" name="AutoShape 6" descr="白色大理石"/>
          <p:cNvSpPr>
            <a:spLocks noChangeArrowheads="1"/>
          </p:cNvSpPr>
          <p:nvPr/>
        </p:nvSpPr>
        <p:spPr bwMode="auto">
          <a:xfrm>
            <a:off x="2133600" y="20307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8" name="AutoShape 8"/>
          <p:cNvSpPr>
            <a:spLocks noChangeArrowheads="1"/>
          </p:cNvSpPr>
          <p:nvPr/>
        </p:nvSpPr>
        <p:spPr bwMode="auto">
          <a:xfrm>
            <a:off x="8153400" y="12687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09" name="AutoShape 9"/>
          <p:cNvSpPr>
            <a:spLocks noChangeArrowheads="1"/>
          </p:cNvSpPr>
          <p:nvPr/>
        </p:nvSpPr>
        <p:spPr bwMode="auto">
          <a:xfrm>
            <a:off x="61722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5" name="Text Box 10"/>
          <p:cNvSpPr txBox="1">
            <a:spLocks noChangeArrowheads="1"/>
          </p:cNvSpPr>
          <p:nvPr/>
        </p:nvSpPr>
        <p:spPr bwMode="auto">
          <a:xfrm>
            <a:off x="3276600" y="248796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1" name="AutoShape 11"/>
          <p:cNvSpPr>
            <a:spLocks noChangeArrowheads="1"/>
          </p:cNvSpPr>
          <p:nvPr/>
        </p:nvSpPr>
        <p:spPr bwMode="auto">
          <a:xfrm>
            <a:off x="61722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2" name="Text Box 12"/>
          <p:cNvSpPr txBox="1">
            <a:spLocks noChangeArrowheads="1"/>
          </p:cNvSpPr>
          <p:nvPr/>
        </p:nvSpPr>
        <p:spPr bwMode="auto">
          <a:xfrm>
            <a:off x="1960564" y="33785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3" name="AutoShape 13"/>
          <p:cNvSpPr>
            <a:spLocks noChangeArrowheads="1"/>
          </p:cNvSpPr>
          <p:nvPr/>
        </p:nvSpPr>
        <p:spPr bwMode="auto">
          <a:xfrm>
            <a:off x="71628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4" name="AutoShape 14"/>
          <p:cNvSpPr>
            <a:spLocks noChangeArrowheads="1"/>
          </p:cNvSpPr>
          <p:nvPr/>
        </p:nvSpPr>
        <p:spPr bwMode="auto">
          <a:xfrm>
            <a:off x="4191000" y="48501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5" name="AutoShape 15"/>
          <p:cNvSpPr>
            <a:spLocks noChangeArrowheads="1"/>
          </p:cNvSpPr>
          <p:nvPr/>
        </p:nvSpPr>
        <p:spPr bwMode="auto">
          <a:xfrm>
            <a:off x="3200400" y="51549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6" name="AutoShape 16"/>
          <p:cNvSpPr>
            <a:spLocks noChangeArrowheads="1"/>
          </p:cNvSpPr>
          <p:nvPr/>
        </p:nvSpPr>
        <p:spPr bwMode="auto">
          <a:xfrm>
            <a:off x="8153400" y="29451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7" name="AutoShape 17"/>
          <p:cNvSpPr>
            <a:spLocks noChangeArrowheads="1"/>
          </p:cNvSpPr>
          <p:nvPr/>
        </p:nvSpPr>
        <p:spPr bwMode="auto">
          <a:xfrm>
            <a:off x="61722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8" name="AutoShape 18"/>
          <p:cNvSpPr>
            <a:spLocks noChangeArrowheads="1"/>
          </p:cNvSpPr>
          <p:nvPr/>
        </p:nvSpPr>
        <p:spPr bwMode="auto">
          <a:xfrm>
            <a:off x="8153400" y="43929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9" name="AutoShape 19"/>
          <p:cNvSpPr>
            <a:spLocks noChangeArrowheads="1"/>
          </p:cNvSpPr>
          <p:nvPr/>
        </p:nvSpPr>
        <p:spPr bwMode="auto">
          <a:xfrm>
            <a:off x="5181600" y="47739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0" name="Text Box 20"/>
          <p:cNvSpPr txBox="1">
            <a:spLocks noChangeArrowheads="1"/>
          </p:cNvSpPr>
          <p:nvPr/>
        </p:nvSpPr>
        <p:spPr bwMode="auto">
          <a:xfrm>
            <a:off x="1919289" y="490889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9221" name="Text Box 21"/>
          <p:cNvSpPr txBox="1">
            <a:spLocks noChangeArrowheads="1"/>
          </p:cNvSpPr>
          <p:nvPr/>
        </p:nvSpPr>
        <p:spPr bwMode="auto">
          <a:xfrm>
            <a:off x="1981201" y="17021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2" name="AutoShape 22"/>
          <p:cNvSpPr>
            <a:spLocks noChangeArrowheads="1"/>
          </p:cNvSpPr>
          <p:nvPr/>
        </p:nvSpPr>
        <p:spPr bwMode="auto">
          <a:xfrm>
            <a:off x="3200400" y="20307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3" name="AutoShape 23"/>
          <p:cNvSpPr>
            <a:spLocks noChangeArrowheads="1"/>
          </p:cNvSpPr>
          <p:nvPr/>
        </p:nvSpPr>
        <p:spPr bwMode="auto">
          <a:xfrm>
            <a:off x="4191000" y="17259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4" name="AutoShape 24"/>
          <p:cNvSpPr>
            <a:spLocks noChangeArrowheads="1"/>
          </p:cNvSpPr>
          <p:nvPr/>
        </p:nvSpPr>
        <p:spPr bwMode="auto">
          <a:xfrm>
            <a:off x="71628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9225" name="AutoShape 25"/>
          <p:cNvSpPr>
            <a:spLocks noChangeArrowheads="1"/>
          </p:cNvSpPr>
          <p:nvPr/>
        </p:nvSpPr>
        <p:spPr bwMode="auto">
          <a:xfrm>
            <a:off x="5181600" y="16497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6" name="Text Box 26"/>
          <p:cNvSpPr txBox="1">
            <a:spLocks noChangeArrowheads="1"/>
          </p:cNvSpPr>
          <p:nvPr/>
        </p:nvSpPr>
        <p:spPr bwMode="auto">
          <a:xfrm>
            <a:off x="8763000" y="1271935"/>
            <a:ext cx="165141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25*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7" name="Text Box 27"/>
          <p:cNvSpPr txBox="1">
            <a:spLocks noChangeArrowheads="1"/>
          </p:cNvSpPr>
          <p:nvPr/>
        </p:nvSpPr>
        <p:spPr bwMode="auto">
          <a:xfrm>
            <a:off x="8734425" y="2967385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8" name="AutoShape 28"/>
          <p:cNvSpPr>
            <a:spLocks noChangeArrowheads="1"/>
          </p:cNvSpPr>
          <p:nvPr/>
        </p:nvSpPr>
        <p:spPr bwMode="auto">
          <a:xfrm>
            <a:off x="71628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9" name="AutoShape 29"/>
          <p:cNvSpPr>
            <a:spLocks noChangeArrowheads="1"/>
          </p:cNvSpPr>
          <p:nvPr/>
        </p:nvSpPr>
        <p:spPr bwMode="auto">
          <a:xfrm>
            <a:off x="5181600" y="33261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0" name="AutoShape 30"/>
          <p:cNvSpPr>
            <a:spLocks noChangeArrowheads="1"/>
          </p:cNvSpPr>
          <p:nvPr/>
        </p:nvSpPr>
        <p:spPr bwMode="auto">
          <a:xfrm>
            <a:off x="4191000" y="34023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1" name="AutoShape 31"/>
          <p:cNvSpPr>
            <a:spLocks noChangeArrowheads="1"/>
          </p:cNvSpPr>
          <p:nvPr/>
        </p:nvSpPr>
        <p:spPr bwMode="auto">
          <a:xfrm>
            <a:off x="3200400" y="37071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2" name="Text Box 32"/>
          <p:cNvSpPr txBox="1">
            <a:spLocks noChangeArrowheads="1"/>
          </p:cNvSpPr>
          <p:nvPr/>
        </p:nvSpPr>
        <p:spPr bwMode="auto">
          <a:xfrm>
            <a:off x="4565650" y="5855048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各趟排序后的结果</a:t>
            </a:r>
            <a:endParaRPr kumimoji="1"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9240" name="Rectangle 40"/>
          <p:cNvSpPr>
            <a:spLocks noChangeArrowheads="1"/>
          </p:cNvSpPr>
          <p:nvPr/>
        </p:nvSpPr>
        <p:spPr bwMode="auto">
          <a:xfrm>
            <a:off x="1053306" y="-17462"/>
            <a:ext cx="56896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3" name="AutoShape 5" descr="白色大理石"/>
          <p:cNvSpPr>
            <a:spLocks noChangeArrowheads="1"/>
          </p:cNvSpPr>
          <p:nvPr/>
        </p:nvSpPr>
        <p:spPr bwMode="auto">
          <a:xfrm>
            <a:off x="2133600" y="500380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54" name="AutoShape 6" descr="白色大理石"/>
          <p:cNvSpPr>
            <a:spLocks noChangeArrowheads="1"/>
          </p:cNvSpPr>
          <p:nvPr/>
        </p:nvSpPr>
        <p:spPr bwMode="auto">
          <a:xfrm>
            <a:off x="2133600" y="2462213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876" name="Text Box 8"/>
          <p:cNvSpPr txBox="1">
            <a:spLocks noChangeArrowheads="1"/>
          </p:cNvSpPr>
          <p:nvPr/>
        </p:nvSpPr>
        <p:spPr bwMode="auto">
          <a:xfrm>
            <a:off x="3276600" y="291941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8" name="AutoShape 10"/>
          <p:cNvSpPr>
            <a:spLocks noChangeArrowheads="1"/>
          </p:cNvSpPr>
          <p:nvPr/>
        </p:nvSpPr>
        <p:spPr bwMode="auto">
          <a:xfrm>
            <a:off x="7162800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9" name="AutoShape 11"/>
          <p:cNvSpPr>
            <a:spLocks noChangeArrowheads="1"/>
          </p:cNvSpPr>
          <p:nvPr/>
        </p:nvSpPr>
        <p:spPr bwMode="auto">
          <a:xfrm>
            <a:off x="3200400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61722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5181600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8153400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5" name="AutoShape 17"/>
          <p:cNvSpPr>
            <a:spLocks noChangeArrowheads="1"/>
          </p:cNvSpPr>
          <p:nvPr/>
        </p:nvSpPr>
        <p:spPr bwMode="auto">
          <a:xfrm>
            <a:off x="41910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79883" name="Text Box 19"/>
          <p:cNvSpPr txBox="1">
            <a:spLocks noChangeArrowheads="1"/>
          </p:cNvSpPr>
          <p:nvPr/>
        </p:nvSpPr>
        <p:spPr bwMode="auto">
          <a:xfrm>
            <a:off x="1127448" y="800101"/>
            <a:ext cx="3854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1268" name="Line 20"/>
          <p:cNvSpPr>
            <a:spLocks noChangeShapeType="1"/>
          </p:cNvSpPr>
          <p:nvPr/>
        </p:nvSpPr>
        <p:spPr bwMode="auto">
          <a:xfrm flipV="1">
            <a:off x="4267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69" name="Line 21"/>
          <p:cNvSpPr>
            <a:spLocks noChangeShapeType="1"/>
          </p:cNvSpPr>
          <p:nvPr/>
        </p:nvSpPr>
        <p:spPr bwMode="auto">
          <a:xfrm flipV="1">
            <a:off x="45720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0" name="Line 22"/>
          <p:cNvSpPr>
            <a:spLocks noChangeShapeType="1"/>
          </p:cNvSpPr>
          <p:nvPr/>
        </p:nvSpPr>
        <p:spPr bwMode="auto">
          <a:xfrm flipV="1">
            <a:off x="5410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1" name="Text Box 23"/>
          <p:cNvSpPr txBox="1">
            <a:spLocks noChangeArrowheads="1"/>
          </p:cNvSpPr>
          <p:nvPr/>
        </p:nvSpPr>
        <p:spPr bwMode="auto">
          <a:xfrm>
            <a:off x="4038601" y="3376613"/>
            <a:ext cx="172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2" name="AutoShape 24"/>
          <p:cNvSpPr>
            <a:spLocks noChangeArrowheads="1"/>
          </p:cNvSpPr>
          <p:nvPr/>
        </p:nvSpPr>
        <p:spPr bwMode="auto">
          <a:xfrm>
            <a:off x="5181600" y="424180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3" name="AutoShape 25"/>
          <p:cNvSpPr>
            <a:spLocks noChangeArrowheads="1"/>
          </p:cNvSpPr>
          <p:nvPr/>
        </p:nvSpPr>
        <p:spPr bwMode="auto">
          <a:xfrm>
            <a:off x="41910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81274" name="AutoShape 26"/>
          <p:cNvSpPr>
            <a:spLocks noChangeArrowheads="1"/>
          </p:cNvSpPr>
          <p:nvPr/>
        </p:nvSpPr>
        <p:spPr bwMode="auto">
          <a:xfrm>
            <a:off x="3200400" y="50038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5" name="AutoShape 27"/>
          <p:cNvSpPr>
            <a:spLocks noChangeArrowheads="1"/>
          </p:cNvSpPr>
          <p:nvPr/>
        </p:nvSpPr>
        <p:spPr bwMode="auto">
          <a:xfrm>
            <a:off x="61722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6" name="AutoShape 28"/>
          <p:cNvSpPr>
            <a:spLocks noChangeArrowheads="1"/>
          </p:cNvSpPr>
          <p:nvPr/>
        </p:nvSpPr>
        <p:spPr bwMode="auto">
          <a:xfrm>
            <a:off x="7162800" y="46990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7" name="AutoShape 29"/>
          <p:cNvSpPr>
            <a:spLocks noChangeArrowheads="1"/>
          </p:cNvSpPr>
          <p:nvPr/>
        </p:nvSpPr>
        <p:spPr bwMode="auto">
          <a:xfrm>
            <a:off x="8153400" y="46228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8" name="Line 30"/>
          <p:cNvSpPr>
            <a:spLocks noChangeShapeType="1"/>
          </p:cNvSpPr>
          <p:nvPr/>
        </p:nvSpPr>
        <p:spPr bwMode="auto">
          <a:xfrm flipV="1">
            <a:off x="42672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9" name="Line 31"/>
          <p:cNvSpPr>
            <a:spLocks noChangeShapeType="1"/>
          </p:cNvSpPr>
          <p:nvPr/>
        </p:nvSpPr>
        <p:spPr bwMode="auto">
          <a:xfrm flipV="1">
            <a:off x="45720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0" name="Text Box 32"/>
          <p:cNvSpPr txBox="1">
            <a:spLocks noChangeArrowheads="1"/>
          </p:cNvSpPr>
          <p:nvPr/>
        </p:nvSpPr>
        <p:spPr bwMode="auto">
          <a:xfrm>
            <a:off x="4038601" y="5613400"/>
            <a:ext cx="271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1" name="Line 33"/>
          <p:cNvSpPr>
            <a:spLocks noChangeShapeType="1"/>
          </p:cNvSpPr>
          <p:nvPr/>
        </p:nvSpPr>
        <p:spPr bwMode="auto">
          <a:xfrm flipV="1">
            <a:off x="64008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2" name="Text Box 34"/>
          <p:cNvSpPr txBox="1">
            <a:spLocks noChangeArrowheads="1"/>
          </p:cNvSpPr>
          <p:nvPr/>
        </p:nvSpPr>
        <p:spPr bwMode="auto">
          <a:xfrm>
            <a:off x="5851526" y="3294063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3" name="Text Box 35"/>
          <p:cNvSpPr txBox="1">
            <a:spLocks noChangeArrowheads="1"/>
          </p:cNvSpPr>
          <p:nvPr/>
        </p:nvSpPr>
        <p:spPr bwMode="auto">
          <a:xfrm>
            <a:off x="6734176" y="5537200"/>
            <a:ext cx="126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15" name="AutoShape 43" descr="白色大理石"/>
          <p:cNvSpPr>
            <a:spLocks noChangeArrowheads="1"/>
          </p:cNvSpPr>
          <p:nvPr/>
        </p:nvSpPr>
        <p:spPr bwMode="auto">
          <a:xfrm>
            <a:off x="2133600" y="4333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16" name="AutoShape 44"/>
          <p:cNvSpPr>
            <a:spLocks noChangeArrowheads="1"/>
          </p:cNvSpPr>
          <p:nvPr/>
        </p:nvSpPr>
        <p:spPr bwMode="auto">
          <a:xfrm>
            <a:off x="5105400" y="3571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7" name="AutoShape 45"/>
          <p:cNvSpPr>
            <a:spLocks noChangeArrowheads="1"/>
          </p:cNvSpPr>
          <p:nvPr/>
        </p:nvSpPr>
        <p:spPr bwMode="auto">
          <a:xfrm>
            <a:off x="41148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8" name="AutoShape 46"/>
          <p:cNvSpPr>
            <a:spLocks noChangeArrowheads="1"/>
          </p:cNvSpPr>
          <p:nvPr/>
        </p:nvSpPr>
        <p:spPr bwMode="auto">
          <a:xfrm>
            <a:off x="3124200" y="4333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9" name="AutoShape 47"/>
          <p:cNvSpPr>
            <a:spLocks noChangeArrowheads="1"/>
          </p:cNvSpPr>
          <p:nvPr/>
        </p:nvSpPr>
        <p:spPr bwMode="auto">
          <a:xfrm>
            <a:off x="60960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0" name="AutoShape 48"/>
          <p:cNvSpPr>
            <a:spLocks noChangeArrowheads="1"/>
          </p:cNvSpPr>
          <p:nvPr/>
        </p:nvSpPr>
        <p:spPr bwMode="auto">
          <a:xfrm>
            <a:off x="7086600" y="4029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21" name="AutoShape 49"/>
          <p:cNvSpPr>
            <a:spLocks noChangeArrowheads="1"/>
          </p:cNvSpPr>
          <p:nvPr/>
        </p:nvSpPr>
        <p:spPr bwMode="auto">
          <a:xfrm>
            <a:off x="8077200" y="3952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5" name="Text Box 50"/>
          <p:cNvSpPr txBox="1">
            <a:spLocks noChangeArrowheads="1"/>
          </p:cNvSpPr>
          <p:nvPr/>
        </p:nvSpPr>
        <p:spPr bwMode="auto">
          <a:xfrm>
            <a:off x="3200400" y="4791075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3" name="Text Box 51"/>
          <p:cNvSpPr txBox="1">
            <a:spLocks noChangeArrowheads="1"/>
          </p:cNvSpPr>
          <p:nvPr/>
        </p:nvSpPr>
        <p:spPr bwMode="auto">
          <a:xfrm>
            <a:off x="4067176" y="5248275"/>
            <a:ext cx="461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     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4" name="Line 52"/>
          <p:cNvSpPr>
            <a:spLocks noChangeShapeType="1"/>
          </p:cNvSpPr>
          <p:nvPr/>
        </p:nvSpPr>
        <p:spPr bwMode="auto">
          <a:xfrm flipV="1">
            <a:off x="83058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5" name="Line 53"/>
          <p:cNvSpPr>
            <a:spLocks noChangeShapeType="1"/>
          </p:cNvSpPr>
          <p:nvPr/>
        </p:nvSpPr>
        <p:spPr bwMode="auto">
          <a:xfrm flipV="1">
            <a:off x="73152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6" name="Line 54"/>
          <p:cNvSpPr>
            <a:spLocks noChangeShapeType="1"/>
          </p:cNvSpPr>
          <p:nvPr/>
        </p:nvSpPr>
        <p:spPr bwMode="auto">
          <a:xfrm flipV="1">
            <a:off x="43434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7" name="Text Box 55"/>
          <p:cNvSpPr txBox="1">
            <a:spLocks noChangeArrowheads="1"/>
          </p:cNvSpPr>
          <p:nvPr/>
        </p:nvSpPr>
        <p:spPr bwMode="auto">
          <a:xfrm>
            <a:off x="8715376" y="5019675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8" name="Text Box 56"/>
          <p:cNvSpPr txBox="1">
            <a:spLocks noChangeArrowheads="1"/>
          </p:cNvSpPr>
          <p:nvPr/>
        </p:nvSpPr>
        <p:spPr bwMode="auto">
          <a:xfrm>
            <a:off x="4305301" y="5819775"/>
            <a:ext cx="3749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1" lang="en-US" altLang="zh-CN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zh-CN" altLang="en-US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指示当前序列中最小者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2" name="AutoShape 60" descr="白色大理石"/>
          <p:cNvSpPr>
            <a:spLocks noChangeArrowheads="1"/>
          </p:cNvSpPr>
          <p:nvPr/>
        </p:nvSpPr>
        <p:spPr bwMode="auto">
          <a:xfrm>
            <a:off x="2133600" y="2174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3" name="AutoShape 61"/>
          <p:cNvSpPr>
            <a:spLocks noChangeArrowheads="1"/>
          </p:cNvSpPr>
          <p:nvPr/>
        </p:nvSpPr>
        <p:spPr bwMode="auto">
          <a:xfrm>
            <a:off x="5181600" y="1412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4" name="AutoShape 62"/>
          <p:cNvSpPr>
            <a:spLocks noChangeArrowheads="1"/>
          </p:cNvSpPr>
          <p:nvPr/>
        </p:nvSpPr>
        <p:spPr bwMode="auto">
          <a:xfrm>
            <a:off x="3200400" y="2174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5" name="AutoShape 63"/>
          <p:cNvSpPr>
            <a:spLocks noChangeArrowheads="1"/>
          </p:cNvSpPr>
          <p:nvPr/>
        </p:nvSpPr>
        <p:spPr bwMode="auto">
          <a:xfrm>
            <a:off x="61722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6" name="AutoShape 64"/>
          <p:cNvSpPr>
            <a:spLocks noChangeArrowheads="1"/>
          </p:cNvSpPr>
          <p:nvPr/>
        </p:nvSpPr>
        <p:spPr bwMode="auto">
          <a:xfrm>
            <a:off x="8153400" y="1793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7" name="AutoShape 65"/>
          <p:cNvSpPr>
            <a:spLocks noChangeArrowheads="1"/>
          </p:cNvSpPr>
          <p:nvPr/>
        </p:nvSpPr>
        <p:spPr bwMode="auto">
          <a:xfrm>
            <a:off x="7162800" y="1870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38" name="Line 66"/>
          <p:cNvSpPr>
            <a:spLocks noChangeShapeType="1"/>
          </p:cNvSpPr>
          <p:nvPr/>
        </p:nvSpPr>
        <p:spPr bwMode="auto">
          <a:xfrm flipV="1">
            <a:off x="7543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9" name="Line 67"/>
          <p:cNvSpPr>
            <a:spLocks noChangeShapeType="1"/>
          </p:cNvSpPr>
          <p:nvPr/>
        </p:nvSpPr>
        <p:spPr bwMode="auto">
          <a:xfrm flipV="1">
            <a:off x="4495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0" name="Line 68"/>
          <p:cNvSpPr>
            <a:spLocks noChangeShapeType="1"/>
          </p:cNvSpPr>
          <p:nvPr/>
        </p:nvSpPr>
        <p:spPr bwMode="auto">
          <a:xfrm flipV="1">
            <a:off x="73152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1" name="AutoShape 69"/>
          <p:cNvSpPr>
            <a:spLocks noChangeArrowheads="1"/>
          </p:cNvSpPr>
          <p:nvPr/>
        </p:nvSpPr>
        <p:spPr bwMode="auto">
          <a:xfrm>
            <a:off x="41910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2" name="Text Box 70"/>
          <p:cNvSpPr txBox="1">
            <a:spLocks noChangeArrowheads="1"/>
          </p:cNvSpPr>
          <p:nvPr/>
        </p:nvSpPr>
        <p:spPr bwMode="auto">
          <a:xfrm>
            <a:off x="4219576" y="2784475"/>
            <a:ext cx="370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3" name="Text Box 71"/>
          <p:cNvSpPr txBox="1">
            <a:spLocks noChangeArrowheads="1"/>
          </p:cNvSpPr>
          <p:nvPr/>
        </p:nvSpPr>
        <p:spPr bwMode="auto">
          <a:xfrm>
            <a:off x="7908925" y="2708275"/>
            <a:ext cx="1119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&lt; 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24" name="Text Box 72"/>
          <p:cNvSpPr txBox="1">
            <a:spLocks noChangeArrowheads="1"/>
          </p:cNvSpPr>
          <p:nvPr/>
        </p:nvSpPr>
        <p:spPr bwMode="auto">
          <a:xfrm>
            <a:off x="1055440" y="751957"/>
            <a:ext cx="57610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时选择排序的过程（续）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1919289" y="1484313"/>
            <a:ext cx="8569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SelectSort (dataList&lt;T&gt; &amp; L, const int left, const int right) {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L.Vector[left],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…,L.Vector[right]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进行直接选择排序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for ( int i = left;  i &lt; right;  i++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k = i;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for ( int j = i+1;  j &lt;= right;  j++ )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if ( L[j] &lt; L[k] )  k = j;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当前具最小排序码的元素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if ( k != i ) 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Swap ( L[i], L[k]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交换到第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个位置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}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1703512" y="1052736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1703512" y="5084987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直接选择排序是一种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1054101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1919784" y="1630587"/>
            <a:ext cx="9360966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比较次数</a:t>
            </a:r>
            <a:r>
              <a:rPr lang="zh-CN" altLang="en-US" sz="2600" dirty="0">
                <a:latin typeface="Times New Roman" panose="02020603050405020304" pitchFamily="18" charset="0"/>
              </a:rPr>
              <a:t>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KCN </a:t>
            </a:r>
            <a:r>
              <a:rPr lang="zh-CN" altLang="en-US" sz="2600" dirty="0">
                <a:latin typeface="Times New Roman" panose="02020603050405020304" pitchFamily="18" charset="0"/>
              </a:rPr>
              <a:t>与元素的初始排列无关，第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趟选择具有最小排序码元素所需的比较次数总是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n-i-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 dirty="0">
                <a:latin typeface="Times New Roman" panose="02020603050405020304" pitchFamily="18" charset="0"/>
              </a:rPr>
              <a:t>次。总的排序码比较次数为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元素的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移动次数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正序</a:t>
            </a:r>
            <a:r>
              <a:rPr lang="zh-CN" altLang="en-US" sz="2600" dirty="0">
                <a:latin typeface="Times New Roman" panose="02020603050405020304" pitchFamily="18" charset="0"/>
              </a:rPr>
              <a:t>）：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RMN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情况是每一趟都要进行交换，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en-US" altLang="zh-CN" sz="2600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295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870219"/>
              </p:ext>
            </p:extLst>
          </p:nvPr>
        </p:nvGraphicFramePr>
        <p:xfrm>
          <a:off x="3143374" y="2956149"/>
          <a:ext cx="4679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2" name="公式" r:id="rId3" imgW="1943100" imgH="431800" progId="Equation.3">
                  <p:embed/>
                </p:oleObj>
              </mc:Choice>
              <mc:Fallback>
                <p:oleObj name="公式" r:id="rId3" imgW="1943100" imgH="431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374" y="2956149"/>
                        <a:ext cx="4679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126331" y="2946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堆排序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711" y="1124744"/>
            <a:ext cx="9432849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直接选择排序的缺点</a:t>
            </a:r>
            <a:r>
              <a:rPr lang="zh-CN" altLang="en-US" sz="2800" dirty="0">
                <a:latin typeface="Times New Roman" panose="02020603050405020304" pitchFamily="18" charset="0"/>
              </a:rPr>
              <a:t>：在后一趟比较选择时，没有利用前一趟比较的结果，出现重复比较，效率低。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利用堆及其运算，可以很容易地实现选择排序的思路，同时又克服了直接选择排序的缺点。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en-US" altLang="zh-CN" sz="2800" dirty="0">
                <a:latin typeface="Times New Roman" panose="02020603050405020304" pitchFamily="18" charset="0"/>
              </a:rPr>
              <a:t>(Heap Sort)</a:t>
            </a:r>
            <a:r>
              <a:rPr lang="zh-CN" altLang="en-US" sz="2800" dirty="0">
                <a:latin typeface="Times New Roman" panose="02020603050405020304" pitchFamily="18" charset="0"/>
              </a:rPr>
              <a:t>分为两个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步骤</a:t>
            </a:r>
            <a:r>
              <a:rPr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根据初始输入数据，利用堆的调整算法</a:t>
            </a:r>
            <a:r>
              <a:rPr lang="en-US" altLang="zh-CN" dirty="0" err="1">
                <a:latin typeface="Times New Roman" panose="02020603050405020304" pitchFamily="18" charset="0"/>
              </a:rPr>
              <a:t>siftDown</a:t>
            </a:r>
            <a:r>
              <a:rPr lang="en-US" altLang="zh-CN" dirty="0">
                <a:latin typeface="Times New Roman" panose="02020603050405020304" pitchFamily="18" charset="0"/>
              </a:rPr>
              <a:t>() 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建立初始堆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通过一系列的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元素交换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重新调整堆</a:t>
            </a:r>
            <a:r>
              <a:rPr lang="zh-CN" altLang="en-US" dirty="0">
                <a:latin typeface="Times New Roman" panose="02020603050405020304" pitchFamily="18" charset="0"/>
              </a:rPr>
              <a:t>进行排序。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</a:rPr>
              <a:t>章介绍的是最小堆，为了实现元素按排序码从小到大排序，要求建立最大堆，</a:t>
            </a:r>
            <a:r>
              <a:rPr lang="zh-CN" altLang="en-US" sz="2800" dirty="0">
                <a:solidFill>
                  <a:srgbClr val="CC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P419-420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1054101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</a:p>
        </p:txBody>
      </p:sp>
      <p:sp>
        <p:nvSpPr>
          <p:cNvPr id="84995" name="Rectangle 5"/>
          <p:cNvSpPr>
            <a:spLocks noChangeArrowheads="1"/>
          </p:cNvSpPr>
          <p:nvPr/>
        </p:nvSpPr>
        <p:spPr bwMode="auto">
          <a:xfrm>
            <a:off x="1992313" y="1052514"/>
            <a:ext cx="8424862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#define DefaultSize 100;	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struct Element {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数据表元素定义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重载函数：略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MaxHeap {                         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最大堆的类定义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MaxHeap (int sz = DefaultSize);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构造函数：建立空堆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</a:rPr>
              <a:t>MaxHeap</a:t>
            </a:r>
            <a:r>
              <a:rPr lang="en-US" altLang="zh-CN" sz="2400">
                <a:latin typeface="Times New Roman" panose="02020603050405020304" pitchFamily="18" charset="0"/>
              </a:rPr>
              <a:t> (Element&lt;T&gt; arr[ ], int n);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~MaxHeap() { delete [ ] heap; }	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析构函数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bool Insert (Element&lt;T&gt;&amp; x);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插入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/>
          <p:cNvSpPr>
            <a:spLocks noChangeArrowheads="1"/>
          </p:cNvSpPr>
          <p:nvPr/>
        </p:nvSpPr>
        <p:spPr bwMode="auto">
          <a:xfrm>
            <a:off x="1919288" y="1052736"/>
            <a:ext cx="82296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Remove</a:t>
            </a:r>
            <a:r>
              <a:rPr lang="en-US" altLang="zh-CN" sz="2400" dirty="0">
                <a:latin typeface="Times New Roman" panose="02020603050405020304" pitchFamily="18" charset="0"/>
              </a:rPr>
              <a:t> (Element&lt;T&gt;&amp; x);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IsEmpty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判堆空否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0;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IsFull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判堆满否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 }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private: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Element&lt;T&gt; *heap;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最大堆元素存储数组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;		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最大堆当前元素个数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	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最大堆最大容量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m);	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向下调整算法（下滑）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siftUp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start);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向上调整算法（上提）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Swap(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j);	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{ Element&lt;T&gt;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 =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]; 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 = heap[j];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heap[j]=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;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Line 4"/>
          <p:cNvSpPr>
            <a:spLocks noChangeShapeType="1"/>
          </p:cNvSpPr>
          <p:nvPr/>
        </p:nvSpPr>
        <p:spPr bwMode="auto">
          <a:xfrm flipH="1">
            <a:off x="8499475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8118475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8" name="Line 6"/>
          <p:cNvSpPr>
            <a:spLocks noChangeShapeType="1"/>
          </p:cNvSpPr>
          <p:nvPr/>
        </p:nvSpPr>
        <p:spPr bwMode="auto">
          <a:xfrm>
            <a:off x="744855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9" name="Line 7"/>
          <p:cNvSpPr>
            <a:spLocks noChangeShapeType="1"/>
          </p:cNvSpPr>
          <p:nvPr/>
        </p:nvSpPr>
        <p:spPr bwMode="auto">
          <a:xfrm flipH="1">
            <a:off x="668655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0" name="Line 8"/>
          <p:cNvSpPr>
            <a:spLocks noChangeShapeType="1"/>
          </p:cNvSpPr>
          <p:nvPr/>
        </p:nvSpPr>
        <p:spPr bwMode="auto">
          <a:xfrm flipH="1">
            <a:off x="4419600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1" name="Line 9"/>
          <p:cNvSpPr>
            <a:spLocks noChangeShapeType="1"/>
          </p:cNvSpPr>
          <p:nvPr/>
        </p:nvSpPr>
        <p:spPr bwMode="auto">
          <a:xfrm>
            <a:off x="335280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2" name="Line 10"/>
          <p:cNvSpPr>
            <a:spLocks noChangeShapeType="1"/>
          </p:cNvSpPr>
          <p:nvPr/>
        </p:nvSpPr>
        <p:spPr bwMode="auto">
          <a:xfrm>
            <a:off x="4191000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3" name="Line 11"/>
          <p:cNvSpPr>
            <a:spLocks noChangeShapeType="1"/>
          </p:cNvSpPr>
          <p:nvPr/>
        </p:nvSpPr>
        <p:spPr bwMode="auto">
          <a:xfrm flipH="1">
            <a:off x="259080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6" name="Oval 14"/>
          <p:cNvSpPr>
            <a:spLocks noChangeArrowheads="1"/>
          </p:cNvSpPr>
          <p:nvPr/>
        </p:nvSpPr>
        <p:spPr bwMode="auto">
          <a:xfrm>
            <a:off x="373380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7" name="Oval 15"/>
          <p:cNvSpPr>
            <a:spLocks noChangeArrowheads="1"/>
          </p:cNvSpPr>
          <p:nvPr/>
        </p:nvSpPr>
        <p:spPr bwMode="auto">
          <a:xfrm>
            <a:off x="2971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8" name="Oval 16"/>
          <p:cNvSpPr>
            <a:spLocks noChangeArrowheads="1"/>
          </p:cNvSpPr>
          <p:nvPr/>
        </p:nvSpPr>
        <p:spPr bwMode="auto">
          <a:xfrm>
            <a:off x="2209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9" name="Oval 17"/>
          <p:cNvSpPr>
            <a:spLocks noChangeArrowheads="1"/>
          </p:cNvSpPr>
          <p:nvPr/>
        </p:nvSpPr>
        <p:spPr bwMode="auto">
          <a:xfrm>
            <a:off x="4495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0" name="Oval 18"/>
          <p:cNvSpPr>
            <a:spLocks noChangeArrowheads="1"/>
          </p:cNvSpPr>
          <p:nvPr/>
        </p:nvSpPr>
        <p:spPr bwMode="auto">
          <a:xfrm>
            <a:off x="32766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1" name="Oval 19"/>
          <p:cNvSpPr>
            <a:spLocks noChangeArrowheads="1"/>
          </p:cNvSpPr>
          <p:nvPr/>
        </p:nvSpPr>
        <p:spPr bwMode="auto">
          <a:xfrm>
            <a:off x="4114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2" name="Text Box 20"/>
          <p:cNvSpPr txBox="1">
            <a:spLocks noChangeArrowheads="1"/>
          </p:cNvSpPr>
          <p:nvPr/>
        </p:nvSpPr>
        <p:spPr bwMode="auto">
          <a:xfrm>
            <a:off x="3524250" y="14462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3" name="Text Box 21"/>
          <p:cNvSpPr txBox="1">
            <a:spLocks noChangeArrowheads="1"/>
          </p:cNvSpPr>
          <p:nvPr/>
        </p:nvSpPr>
        <p:spPr bwMode="auto">
          <a:xfrm>
            <a:off x="2838450" y="2193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4" name="Text Box 22"/>
          <p:cNvSpPr txBox="1">
            <a:spLocks noChangeArrowheads="1"/>
          </p:cNvSpPr>
          <p:nvPr/>
        </p:nvSpPr>
        <p:spPr bwMode="auto">
          <a:xfrm>
            <a:off x="4972050" y="23463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5" name="Text Box 23"/>
          <p:cNvSpPr txBox="1">
            <a:spLocks noChangeArrowheads="1"/>
          </p:cNvSpPr>
          <p:nvPr/>
        </p:nvSpPr>
        <p:spPr bwMode="auto">
          <a:xfrm>
            <a:off x="21336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6" name="Text Box 24"/>
          <p:cNvSpPr txBox="1">
            <a:spLocks noChangeArrowheads="1"/>
          </p:cNvSpPr>
          <p:nvPr/>
        </p:nvSpPr>
        <p:spPr bwMode="auto">
          <a:xfrm>
            <a:off x="35052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7" name="Text Box 25"/>
          <p:cNvSpPr txBox="1">
            <a:spLocks noChangeArrowheads="1"/>
          </p:cNvSpPr>
          <p:nvPr/>
        </p:nvSpPr>
        <p:spPr bwMode="auto">
          <a:xfrm>
            <a:off x="405765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8" name="Line 26"/>
          <p:cNvSpPr>
            <a:spLocks noChangeShapeType="1"/>
          </p:cNvSpPr>
          <p:nvPr/>
        </p:nvSpPr>
        <p:spPr bwMode="auto">
          <a:xfrm flipH="1">
            <a:off x="4876800" y="2219325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59" name="Text Box 27"/>
          <p:cNvSpPr txBox="1">
            <a:spLocks noChangeArrowheads="1"/>
          </p:cNvSpPr>
          <p:nvPr/>
        </p:nvSpPr>
        <p:spPr bwMode="auto">
          <a:xfrm>
            <a:off x="5051425" y="1827213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0" name="AutoShape 28"/>
          <p:cNvSpPr>
            <a:spLocks noChangeArrowheads="1"/>
          </p:cNvSpPr>
          <p:nvPr/>
        </p:nvSpPr>
        <p:spPr bwMode="auto">
          <a:xfrm>
            <a:off x="5562600" y="2676525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61" name="Oval 29"/>
          <p:cNvSpPr>
            <a:spLocks noChangeArrowheads="1"/>
          </p:cNvSpPr>
          <p:nvPr/>
        </p:nvSpPr>
        <p:spPr bwMode="auto">
          <a:xfrm>
            <a:off x="775335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2" name="Oval 30"/>
          <p:cNvSpPr>
            <a:spLocks noChangeArrowheads="1"/>
          </p:cNvSpPr>
          <p:nvPr/>
        </p:nvSpPr>
        <p:spPr bwMode="auto">
          <a:xfrm>
            <a:off x="70675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3" name="Oval 31"/>
          <p:cNvSpPr>
            <a:spLocks noChangeArrowheads="1"/>
          </p:cNvSpPr>
          <p:nvPr/>
        </p:nvSpPr>
        <p:spPr bwMode="auto">
          <a:xfrm>
            <a:off x="6305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4" name="Oval 32"/>
          <p:cNvSpPr>
            <a:spLocks noChangeArrowheads="1"/>
          </p:cNvSpPr>
          <p:nvPr/>
        </p:nvSpPr>
        <p:spPr bwMode="auto">
          <a:xfrm>
            <a:off x="73723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5" name="Oval 33"/>
          <p:cNvSpPr>
            <a:spLocks noChangeArrowheads="1"/>
          </p:cNvSpPr>
          <p:nvPr/>
        </p:nvSpPr>
        <p:spPr bwMode="auto">
          <a:xfrm>
            <a:off x="85153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6" name="Oval 34"/>
          <p:cNvSpPr>
            <a:spLocks noChangeArrowheads="1"/>
          </p:cNvSpPr>
          <p:nvPr/>
        </p:nvSpPr>
        <p:spPr bwMode="auto">
          <a:xfrm>
            <a:off x="8210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7" name="Text Box 35"/>
          <p:cNvSpPr txBox="1">
            <a:spLocks noChangeArrowheads="1"/>
          </p:cNvSpPr>
          <p:nvPr/>
        </p:nvSpPr>
        <p:spPr bwMode="auto">
          <a:xfrm>
            <a:off x="8020050" y="1431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8" name="Text Box 36"/>
          <p:cNvSpPr txBox="1">
            <a:spLocks noChangeArrowheads="1"/>
          </p:cNvSpPr>
          <p:nvPr/>
        </p:nvSpPr>
        <p:spPr bwMode="auto">
          <a:xfrm>
            <a:off x="8991600" y="2422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9" name="Text Box 37"/>
          <p:cNvSpPr txBox="1">
            <a:spLocks noChangeArrowheads="1"/>
          </p:cNvSpPr>
          <p:nvPr/>
        </p:nvSpPr>
        <p:spPr bwMode="auto">
          <a:xfrm>
            <a:off x="8077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0" name="Text Box 38"/>
          <p:cNvSpPr txBox="1">
            <a:spLocks noChangeArrowheads="1"/>
          </p:cNvSpPr>
          <p:nvPr/>
        </p:nvSpPr>
        <p:spPr bwMode="auto">
          <a:xfrm>
            <a:off x="767715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6172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2" name="Text Box 40"/>
          <p:cNvSpPr txBox="1">
            <a:spLocks noChangeArrowheads="1"/>
          </p:cNvSpPr>
          <p:nvPr/>
        </p:nvSpPr>
        <p:spPr bwMode="auto">
          <a:xfrm>
            <a:off x="6823075" y="22844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7059614" y="1814513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5" name="Line 43"/>
          <p:cNvSpPr>
            <a:spLocks noChangeShapeType="1"/>
          </p:cNvSpPr>
          <p:nvPr/>
        </p:nvSpPr>
        <p:spPr bwMode="auto">
          <a:xfrm>
            <a:off x="7204075" y="2219325"/>
            <a:ext cx="762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6" name="Rectangle 44" descr="永恒"/>
          <p:cNvSpPr>
            <a:spLocks noChangeArrowheads="1"/>
          </p:cNvSpPr>
          <p:nvPr/>
        </p:nvSpPr>
        <p:spPr bwMode="auto">
          <a:xfrm>
            <a:off x="220980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7" name="Line 45"/>
          <p:cNvSpPr>
            <a:spLocks noChangeShapeType="1"/>
          </p:cNvSpPr>
          <p:nvPr/>
        </p:nvSpPr>
        <p:spPr bwMode="auto">
          <a:xfrm>
            <a:off x="27432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8" name="Line 46"/>
          <p:cNvSpPr>
            <a:spLocks noChangeShapeType="1"/>
          </p:cNvSpPr>
          <p:nvPr/>
        </p:nvSpPr>
        <p:spPr bwMode="auto">
          <a:xfrm>
            <a:off x="3276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9" name="Line 47"/>
          <p:cNvSpPr>
            <a:spLocks noChangeShapeType="1"/>
          </p:cNvSpPr>
          <p:nvPr/>
        </p:nvSpPr>
        <p:spPr bwMode="auto">
          <a:xfrm>
            <a:off x="3810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0" name="Line 48"/>
          <p:cNvSpPr>
            <a:spLocks noChangeShapeType="1"/>
          </p:cNvSpPr>
          <p:nvPr/>
        </p:nvSpPr>
        <p:spPr bwMode="auto">
          <a:xfrm>
            <a:off x="4419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1" name="Line 49"/>
          <p:cNvSpPr>
            <a:spLocks noChangeShapeType="1"/>
          </p:cNvSpPr>
          <p:nvPr/>
        </p:nvSpPr>
        <p:spPr bwMode="auto">
          <a:xfrm>
            <a:off x="4953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2" name="Text Box 50"/>
          <p:cNvSpPr txBox="1">
            <a:spLocks noChangeArrowheads="1"/>
          </p:cNvSpPr>
          <p:nvPr/>
        </p:nvSpPr>
        <p:spPr bwMode="auto">
          <a:xfrm>
            <a:off x="2486026" y="5368925"/>
            <a:ext cx="25066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初始排序码集合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3" name="Rectangle 51" descr="永恒"/>
          <p:cNvSpPr>
            <a:spLocks noChangeArrowheads="1"/>
          </p:cNvSpPr>
          <p:nvPr/>
        </p:nvSpPr>
        <p:spPr bwMode="auto">
          <a:xfrm>
            <a:off x="622935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4" name="Line 52"/>
          <p:cNvSpPr>
            <a:spLocks noChangeShapeType="1"/>
          </p:cNvSpPr>
          <p:nvPr/>
        </p:nvSpPr>
        <p:spPr bwMode="auto">
          <a:xfrm>
            <a:off x="67627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5" name="Line 53"/>
          <p:cNvSpPr>
            <a:spLocks noChangeShapeType="1"/>
          </p:cNvSpPr>
          <p:nvPr/>
        </p:nvSpPr>
        <p:spPr bwMode="auto">
          <a:xfrm>
            <a:off x="7296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6" name="Line 54"/>
          <p:cNvSpPr>
            <a:spLocks noChangeShapeType="1"/>
          </p:cNvSpPr>
          <p:nvPr/>
        </p:nvSpPr>
        <p:spPr bwMode="auto">
          <a:xfrm>
            <a:off x="7829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7" name="Line 55"/>
          <p:cNvSpPr>
            <a:spLocks noChangeShapeType="1"/>
          </p:cNvSpPr>
          <p:nvPr/>
        </p:nvSpPr>
        <p:spPr bwMode="auto">
          <a:xfrm>
            <a:off x="8439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8" name="Line 56"/>
          <p:cNvSpPr>
            <a:spLocks noChangeShapeType="1"/>
          </p:cNvSpPr>
          <p:nvPr/>
        </p:nvSpPr>
        <p:spPr bwMode="auto">
          <a:xfrm>
            <a:off x="8972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9" name="Text Box 57"/>
          <p:cNvSpPr txBox="1">
            <a:spLocks noChangeArrowheads="1"/>
          </p:cNvSpPr>
          <p:nvPr/>
        </p:nvSpPr>
        <p:spPr bwMode="auto">
          <a:xfrm>
            <a:off x="6442075" y="5357813"/>
            <a:ext cx="307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= 2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97" name="Rectangle 65"/>
          <p:cNvSpPr>
            <a:spLocks noChangeArrowheads="1"/>
          </p:cNvSpPr>
          <p:nvPr/>
        </p:nvSpPr>
        <p:spPr bwMode="auto">
          <a:xfrm>
            <a:off x="1073150" y="1905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</a:t>
            </a:r>
          </a:p>
        </p:txBody>
      </p:sp>
      <p:sp>
        <p:nvSpPr>
          <p:cNvPr id="197698" name="AutoShape 66"/>
          <p:cNvSpPr>
            <a:spLocks noChangeArrowheads="1"/>
          </p:cNvSpPr>
          <p:nvPr/>
        </p:nvSpPr>
        <p:spPr bwMode="auto">
          <a:xfrm>
            <a:off x="9480550" y="2671763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Line 4"/>
          <p:cNvSpPr>
            <a:spLocks noChangeShapeType="1"/>
          </p:cNvSpPr>
          <p:nvPr/>
        </p:nvSpPr>
        <p:spPr bwMode="auto">
          <a:xfrm flipH="1">
            <a:off x="89154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1" name="Line 5"/>
          <p:cNvSpPr>
            <a:spLocks noChangeShapeType="1"/>
          </p:cNvSpPr>
          <p:nvPr/>
        </p:nvSpPr>
        <p:spPr bwMode="auto">
          <a:xfrm>
            <a:off x="85344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2" name="Line 6"/>
          <p:cNvSpPr>
            <a:spLocks noChangeShapeType="1"/>
          </p:cNvSpPr>
          <p:nvPr/>
        </p:nvSpPr>
        <p:spPr bwMode="auto">
          <a:xfrm>
            <a:off x="78486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3" name="Line 7"/>
          <p:cNvSpPr>
            <a:spLocks noChangeShapeType="1"/>
          </p:cNvSpPr>
          <p:nvPr/>
        </p:nvSpPr>
        <p:spPr bwMode="auto">
          <a:xfrm flipH="1">
            <a:off x="70866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4" name="Line 8"/>
          <p:cNvSpPr>
            <a:spLocks noChangeShapeType="1"/>
          </p:cNvSpPr>
          <p:nvPr/>
        </p:nvSpPr>
        <p:spPr bwMode="auto">
          <a:xfrm flipH="1">
            <a:off x="48768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5" name="Line 9"/>
          <p:cNvSpPr>
            <a:spLocks noChangeShapeType="1"/>
          </p:cNvSpPr>
          <p:nvPr/>
        </p:nvSpPr>
        <p:spPr bwMode="auto">
          <a:xfrm>
            <a:off x="38100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46482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 flipH="1">
            <a:off x="30480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9" name="Oval 13"/>
          <p:cNvSpPr>
            <a:spLocks noChangeArrowheads="1"/>
          </p:cNvSpPr>
          <p:nvPr/>
        </p:nvSpPr>
        <p:spPr bwMode="auto">
          <a:xfrm>
            <a:off x="41910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0" name="Oval 14"/>
          <p:cNvSpPr>
            <a:spLocks noChangeArrowheads="1"/>
          </p:cNvSpPr>
          <p:nvPr/>
        </p:nvSpPr>
        <p:spPr bwMode="auto">
          <a:xfrm>
            <a:off x="3429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1" name="Oval 15"/>
          <p:cNvSpPr>
            <a:spLocks noChangeArrowheads="1"/>
          </p:cNvSpPr>
          <p:nvPr/>
        </p:nvSpPr>
        <p:spPr bwMode="auto">
          <a:xfrm>
            <a:off x="2667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2" name="Oval 16"/>
          <p:cNvSpPr>
            <a:spLocks noChangeArrowheads="1"/>
          </p:cNvSpPr>
          <p:nvPr/>
        </p:nvSpPr>
        <p:spPr bwMode="auto">
          <a:xfrm>
            <a:off x="4953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3" name="Oval 17"/>
          <p:cNvSpPr>
            <a:spLocks noChangeArrowheads="1"/>
          </p:cNvSpPr>
          <p:nvPr/>
        </p:nvSpPr>
        <p:spPr bwMode="auto">
          <a:xfrm>
            <a:off x="37338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4" name="Oval 18"/>
          <p:cNvSpPr>
            <a:spLocks noChangeArrowheads="1"/>
          </p:cNvSpPr>
          <p:nvPr/>
        </p:nvSpPr>
        <p:spPr bwMode="auto">
          <a:xfrm>
            <a:off x="4572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5" name="Text Box 19"/>
          <p:cNvSpPr txBox="1">
            <a:spLocks noChangeArrowheads="1"/>
          </p:cNvSpPr>
          <p:nvPr/>
        </p:nvSpPr>
        <p:spPr bwMode="auto">
          <a:xfrm>
            <a:off x="3981450" y="1379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3295650" y="2127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7" name="Text Box 21"/>
          <p:cNvSpPr txBox="1">
            <a:spLocks noChangeArrowheads="1"/>
          </p:cNvSpPr>
          <p:nvPr/>
        </p:nvSpPr>
        <p:spPr bwMode="auto">
          <a:xfrm>
            <a:off x="5429250" y="22796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25908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9" name="Text Box 23"/>
          <p:cNvSpPr txBox="1">
            <a:spLocks noChangeArrowheads="1"/>
          </p:cNvSpPr>
          <p:nvPr/>
        </p:nvSpPr>
        <p:spPr bwMode="auto">
          <a:xfrm>
            <a:off x="39624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0" name="Text Box 24"/>
          <p:cNvSpPr txBox="1">
            <a:spLocks noChangeArrowheads="1"/>
          </p:cNvSpPr>
          <p:nvPr/>
        </p:nvSpPr>
        <p:spPr bwMode="auto">
          <a:xfrm>
            <a:off x="451485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1" name="Line 25"/>
          <p:cNvSpPr>
            <a:spLocks noChangeShapeType="1"/>
          </p:cNvSpPr>
          <p:nvPr/>
        </p:nvSpPr>
        <p:spPr bwMode="auto">
          <a:xfrm flipH="1">
            <a:off x="4572000" y="1314450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2" name="Text Box 26"/>
          <p:cNvSpPr txBox="1">
            <a:spLocks noChangeArrowheads="1"/>
          </p:cNvSpPr>
          <p:nvPr/>
        </p:nvSpPr>
        <p:spPr bwMode="auto">
          <a:xfrm>
            <a:off x="4724400" y="9096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3" name="AutoShape 27"/>
          <p:cNvSpPr>
            <a:spLocks noChangeArrowheads="1"/>
          </p:cNvSpPr>
          <p:nvPr/>
        </p:nvSpPr>
        <p:spPr bwMode="auto">
          <a:xfrm>
            <a:off x="579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4" name="Oval 28"/>
          <p:cNvSpPr>
            <a:spLocks noChangeArrowheads="1"/>
          </p:cNvSpPr>
          <p:nvPr/>
        </p:nvSpPr>
        <p:spPr bwMode="auto">
          <a:xfrm>
            <a:off x="81534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5" name="Oval 29"/>
          <p:cNvSpPr>
            <a:spLocks noChangeArrowheads="1"/>
          </p:cNvSpPr>
          <p:nvPr/>
        </p:nvSpPr>
        <p:spPr bwMode="auto">
          <a:xfrm>
            <a:off x="74676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6" name="Oval 30"/>
          <p:cNvSpPr>
            <a:spLocks noChangeArrowheads="1"/>
          </p:cNvSpPr>
          <p:nvPr/>
        </p:nvSpPr>
        <p:spPr bwMode="auto">
          <a:xfrm>
            <a:off x="6705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7" name="Oval 31"/>
          <p:cNvSpPr>
            <a:spLocks noChangeArrowheads="1"/>
          </p:cNvSpPr>
          <p:nvPr/>
        </p:nvSpPr>
        <p:spPr bwMode="auto">
          <a:xfrm>
            <a:off x="77724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8" name="Oval 32"/>
          <p:cNvSpPr>
            <a:spLocks noChangeArrowheads="1"/>
          </p:cNvSpPr>
          <p:nvPr/>
        </p:nvSpPr>
        <p:spPr bwMode="auto">
          <a:xfrm>
            <a:off x="89154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9" name="Oval 33"/>
          <p:cNvSpPr>
            <a:spLocks noChangeArrowheads="1"/>
          </p:cNvSpPr>
          <p:nvPr/>
        </p:nvSpPr>
        <p:spPr bwMode="auto">
          <a:xfrm>
            <a:off x="8610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8020050" y="1365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9391650" y="2355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2" name="Text Box 36"/>
          <p:cNvSpPr txBox="1">
            <a:spLocks noChangeArrowheads="1"/>
          </p:cNvSpPr>
          <p:nvPr/>
        </p:nvSpPr>
        <p:spPr bwMode="auto">
          <a:xfrm>
            <a:off x="8477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3" name="Text Box 37"/>
          <p:cNvSpPr txBox="1">
            <a:spLocks noChangeArrowheads="1"/>
          </p:cNvSpPr>
          <p:nvPr/>
        </p:nvSpPr>
        <p:spPr bwMode="auto">
          <a:xfrm>
            <a:off x="807720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4" name="Text Box 38"/>
          <p:cNvSpPr txBox="1">
            <a:spLocks noChangeArrowheads="1"/>
          </p:cNvSpPr>
          <p:nvPr/>
        </p:nvSpPr>
        <p:spPr bwMode="auto">
          <a:xfrm>
            <a:off x="6572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5" name="Text Box 39"/>
          <p:cNvSpPr txBox="1">
            <a:spLocks noChangeArrowheads="1"/>
          </p:cNvSpPr>
          <p:nvPr/>
        </p:nvSpPr>
        <p:spPr bwMode="auto">
          <a:xfrm>
            <a:off x="7239000" y="22177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6" name="Rectangle 40" descr="永恒"/>
          <p:cNvSpPr>
            <a:spLocks noChangeArrowheads="1"/>
          </p:cNvSpPr>
          <p:nvPr/>
        </p:nvSpPr>
        <p:spPr bwMode="auto">
          <a:xfrm>
            <a:off x="25146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7" name="Line 41"/>
          <p:cNvSpPr>
            <a:spLocks noChangeShapeType="1"/>
          </p:cNvSpPr>
          <p:nvPr/>
        </p:nvSpPr>
        <p:spPr bwMode="auto">
          <a:xfrm>
            <a:off x="30892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8" name="Line 42"/>
          <p:cNvSpPr>
            <a:spLocks noChangeShapeType="1"/>
          </p:cNvSpPr>
          <p:nvPr/>
        </p:nvSpPr>
        <p:spPr bwMode="auto">
          <a:xfrm>
            <a:off x="3622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9" name="Line 43"/>
          <p:cNvSpPr>
            <a:spLocks noChangeShapeType="1"/>
          </p:cNvSpPr>
          <p:nvPr/>
        </p:nvSpPr>
        <p:spPr bwMode="auto">
          <a:xfrm>
            <a:off x="4156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0" name="Line 44"/>
          <p:cNvSpPr>
            <a:spLocks noChangeShapeType="1"/>
          </p:cNvSpPr>
          <p:nvPr/>
        </p:nvSpPr>
        <p:spPr bwMode="auto">
          <a:xfrm>
            <a:off x="4765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1" name="Line 45"/>
          <p:cNvSpPr>
            <a:spLocks noChangeShapeType="1"/>
          </p:cNvSpPr>
          <p:nvPr/>
        </p:nvSpPr>
        <p:spPr bwMode="auto">
          <a:xfrm>
            <a:off x="5299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2" name="Rectangle 46" descr="永恒"/>
          <p:cNvSpPr>
            <a:spLocks noChangeArrowheads="1"/>
          </p:cNvSpPr>
          <p:nvPr/>
        </p:nvSpPr>
        <p:spPr bwMode="auto">
          <a:xfrm>
            <a:off x="66294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3" name="Line 47"/>
          <p:cNvSpPr>
            <a:spLocks noChangeShapeType="1"/>
          </p:cNvSpPr>
          <p:nvPr/>
        </p:nvSpPr>
        <p:spPr bwMode="auto">
          <a:xfrm>
            <a:off x="71628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4" name="Line 48"/>
          <p:cNvSpPr>
            <a:spLocks noChangeShapeType="1"/>
          </p:cNvSpPr>
          <p:nvPr/>
        </p:nvSpPr>
        <p:spPr bwMode="auto">
          <a:xfrm>
            <a:off x="7696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5" name="Line 49"/>
          <p:cNvSpPr>
            <a:spLocks noChangeShapeType="1"/>
          </p:cNvSpPr>
          <p:nvPr/>
        </p:nvSpPr>
        <p:spPr bwMode="auto">
          <a:xfrm>
            <a:off x="8229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6" name="Line 50"/>
          <p:cNvSpPr>
            <a:spLocks noChangeShapeType="1"/>
          </p:cNvSpPr>
          <p:nvPr/>
        </p:nvSpPr>
        <p:spPr bwMode="auto">
          <a:xfrm>
            <a:off x="8839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7" name="Line 51"/>
          <p:cNvSpPr>
            <a:spLocks noChangeShapeType="1"/>
          </p:cNvSpPr>
          <p:nvPr/>
        </p:nvSpPr>
        <p:spPr bwMode="auto">
          <a:xfrm>
            <a:off x="9372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113" name="Text Box 52"/>
          <p:cNvSpPr txBox="1">
            <a:spLocks noChangeArrowheads="1"/>
          </p:cNvSpPr>
          <p:nvPr/>
        </p:nvSpPr>
        <p:spPr bwMode="auto">
          <a:xfrm>
            <a:off x="6781801" y="5316539"/>
            <a:ext cx="2868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 i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 = 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时的局部调整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形成最大堆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9" name="AutoShape 53"/>
          <p:cNvSpPr>
            <a:spLocks noChangeArrowheads="1"/>
          </p:cNvSpPr>
          <p:nvPr/>
        </p:nvSpPr>
        <p:spPr bwMode="auto">
          <a:xfrm>
            <a:off x="198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0" name="Text Box 54"/>
          <p:cNvSpPr txBox="1">
            <a:spLocks noChangeArrowheads="1"/>
          </p:cNvSpPr>
          <p:nvPr/>
        </p:nvSpPr>
        <p:spPr bwMode="auto">
          <a:xfrm>
            <a:off x="2708276" y="5302250"/>
            <a:ext cx="28686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= 1 </a:t>
            </a: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11" name="Line 55"/>
          <p:cNvSpPr>
            <a:spLocks noChangeShapeType="1"/>
          </p:cNvSpPr>
          <p:nvPr/>
        </p:nvSpPr>
        <p:spPr bwMode="auto">
          <a:xfrm flipH="1" flipV="1">
            <a:off x="8763000" y="207645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2" name="Line 56"/>
          <p:cNvSpPr>
            <a:spLocks noChangeShapeType="1"/>
          </p:cNvSpPr>
          <p:nvPr/>
        </p:nvSpPr>
        <p:spPr bwMode="auto">
          <a:xfrm>
            <a:off x="8839200" y="2000250"/>
            <a:ext cx="3810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20" name="Rectangle 64"/>
          <p:cNvSpPr>
            <a:spLocks noChangeArrowheads="1"/>
          </p:cNvSpPr>
          <p:nvPr/>
        </p:nvSpPr>
        <p:spPr bwMode="auto">
          <a:xfrm>
            <a:off x="1055440" y="41821"/>
            <a:ext cx="581025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建立初始的最大堆（续）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01" y="2246982"/>
            <a:ext cx="6343763" cy="44047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4825" y="37569"/>
            <a:ext cx="10515600" cy="687611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排序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4" descr="https://upload-images.jianshu.io/upload_images/15923110-0ee006290928e248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0834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787205"/>
            <a:ext cx="5832648" cy="40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ChangeArrowheads="1"/>
          </p:cNvSpPr>
          <p:nvPr/>
        </p:nvSpPr>
        <p:spPr bwMode="auto">
          <a:xfrm>
            <a:off x="1919288" y="1052514"/>
            <a:ext cx="845820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MaxHeap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::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start,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从结点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开始到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为止，自上向下比较，调整为最大堆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start;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 = 2*i+1;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//j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Element&lt;T&gt; temp =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暂存子树根结点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j &lt;= m ) {  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检查是否到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最后位置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j &lt; m &amp;&amp; heap[j] &lt; heap[j+1] ) j++;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选两子女的大者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temp &gt;= heap[j] ) break;	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排序码大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不做调整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else {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heap[j];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否则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子女上移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j;   j=2*i+1;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下降到子女位置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temp;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中暂存元素放到合适位置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199693" name="Rectangle 13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最大堆的向下调整算法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1703512" y="1124744"/>
            <a:ext cx="9721899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对所有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非终端结点</a:t>
            </a:r>
            <a:r>
              <a:rPr lang="zh-CN" altLang="en-US" sz="2400" dirty="0">
                <a:latin typeface="Times New Roman" panose="02020603050405020304" pitchFamily="18" charset="0"/>
              </a:rPr>
              <a:t>调用向下调整算法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建立初始最大堆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for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( currentSize-2) / 2 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&gt;= 0;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currentSize-1 );	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删除堆顶元素</a:t>
            </a:r>
            <a:r>
              <a:rPr lang="zh-CN" altLang="en-US" sz="2400" dirty="0">
                <a:latin typeface="Times New Roman" panose="02020603050405020304" pitchFamily="18" charset="0"/>
              </a:rPr>
              <a:t>：最大堆堆顶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具有最大的排序码，将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zh-CN" altLang="en-US" sz="2400" dirty="0">
                <a:latin typeface="Times New Roman" panose="02020603050405020304" pitchFamily="18" charset="0"/>
              </a:rPr>
              <a:t>，把具有最大排序码的元素交换到最后，再对前面的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</a:rPr>
              <a:t>个元素，调用堆的调整算法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-2)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重新建立最大堆</a:t>
            </a:r>
            <a:r>
              <a:rPr lang="zh-CN" altLang="en-US" sz="2400" dirty="0">
                <a:latin typeface="Times New Roman" panose="02020603050405020304" pitchFamily="18" charset="0"/>
              </a:rPr>
              <a:t>，具有次大排序码的元素又上浮到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位置；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再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2]</a:t>
            </a:r>
            <a:r>
              <a:rPr lang="zh-CN" altLang="en-US" sz="2400" dirty="0">
                <a:latin typeface="Times New Roman" panose="02020603050405020304" pitchFamily="18" charset="0"/>
              </a:rPr>
              <a:t>，调用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-3)</a:t>
            </a:r>
            <a:r>
              <a:rPr lang="zh-CN" altLang="en-US" sz="2400" dirty="0">
                <a:latin typeface="Times New Roman" panose="02020603050405020304" pitchFamily="18" charset="0"/>
              </a:rPr>
              <a:t>，对前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</a:t>
            </a:r>
            <a:r>
              <a:rPr lang="zh-CN" altLang="en-US" sz="2400" dirty="0">
                <a:latin typeface="Times New Roman" panose="02020603050405020304" pitchFamily="18" charset="0"/>
              </a:rPr>
              <a:t>个元素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</a:rPr>
              <a:t>…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如此反复执行，最后得到全部排序好的元素序列。</a:t>
            </a:r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1072302" y="397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基于初始堆进行堆排序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Line 4"/>
          <p:cNvSpPr>
            <a:spLocks noChangeShapeType="1"/>
          </p:cNvSpPr>
          <p:nvPr/>
        </p:nvSpPr>
        <p:spPr bwMode="auto">
          <a:xfrm flipH="1">
            <a:off x="86868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830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76200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 flipH="1">
            <a:off x="68580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 flipH="1">
            <a:off x="44196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33528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41910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 flipH="1">
            <a:off x="25908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5" name="Oval 13"/>
          <p:cNvSpPr>
            <a:spLocks noChangeArrowheads="1"/>
          </p:cNvSpPr>
          <p:nvPr/>
        </p:nvSpPr>
        <p:spPr bwMode="auto">
          <a:xfrm>
            <a:off x="3733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6" name="Oval 14"/>
          <p:cNvSpPr>
            <a:spLocks noChangeArrowheads="1"/>
          </p:cNvSpPr>
          <p:nvPr/>
        </p:nvSpPr>
        <p:spPr bwMode="auto">
          <a:xfrm>
            <a:off x="2971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7" name="Oval 15"/>
          <p:cNvSpPr>
            <a:spLocks noChangeArrowheads="1"/>
          </p:cNvSpPr>
          <p:nvPr/>
        </p:nvSpPr>
        <p:spPr bwMode="auto">
          <a:xfrm>
            <a:off x="2209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8" name="Oval 16"/>
          <p:cNvSpPr>
            <a:spLocks noChangeArrowheads="1"/>
          </p:cNvSpPr>
          <p:nvPr/>
        </p:nvSpPr>
        <p:spPr bwMode="auto">
          <a:xfrm>
            <a:off x="4495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9" name="Oval 17"/>
          <p:cNvSpPr>
            <a:spLocks noChangeArrowheads="1"/>
          </p:cNvSpPr>
          <p:nvPr/>
        </p:nvSpPr>
        <p:spPr bwMode="auto">
          <a:xfrm>
            <a:off x="3276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0" name="Oval 18"/>
          <p:cNvSpPr>
            <a:spLocks noChangeArrowheads="1"/>
          </p:cNvSpPr>
          <p:nvPr/>
        </p:nvSpPr>
        <p:spPr bwMode="auto">
          <a:xfrm>
            <a:off x="4114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35242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28384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49720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21336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5" name="Text Box 23"/>
          <p:cNvSpPr txBox="1">
            <a:spLocks noChangeArrowheads="1"/>
          </p:cNvSpPr>
          <p:nvPr/>
        </p:nvSpPr>
        <p:spPr bwMode="auto">
          <a:xfrm>
            <a:off x="3505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40576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7" name="AutoShape 25"/>
          <p:cNvSpPr>
            <a:spLocks noChangeArrowheads="1"/>
          </p:cNvSpPr>
          <p:nvPr/>
        </p:nvSpPr>
        <p:spPr bwMode="auto">
          <a:xfrm>
            <a:off x="541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78" name="Oval 26"/>
          <p:cNvSpPr>
            <a:spLocks noChangeArrowheads="1"/>
          </p:cNvSpPr>
          <p:nvPr/>
        </p:nvSpPr>
        <p:spPr bwMode="auto">
          <a:xfrm>
            <a:off x="7924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9" name="Oval 27"/>
          <p:cNvSpPr>
            <a:spLocks noChangeArrowheads="1"/>
          </p:cNvSpPr>
          <p:nvPr/>
        </p:nvSpPr>
        <p:spPr bwMode="auto">
          <a:xfrm>
            <a:off x="72390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0" name="Oval 28"/>
          <p:cNvSpPr>
            <a:spLocks noChangeArrowheads="1"/>
          </p:cNvSpPr>
          <p:nvPr/>
        </p:nvSpPr>
        <p:spPr bwMode="auto">
          <a:xfrm>
            <a:off x="6477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1" name="Oval 29"/>
          <p:cNvSpPr>
            <a:spLocks noChangeArrowheads="1"/>
          </p:cNvSpPr>
          <p:nvPr/>
        </p:nvSpPr>
        <p:spPr bwMode="auto">
          <a:xfrm>
            <a:off x="7543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2" name="Oval 30"/>
          <p:cNvSpPr>
            <a:spLocks noChangeArrowheads="1"/>
          </p:cNvSpPr>
          <p:nvPr/>
        </p:nvSpPr>
        <p:spPr bwMode="auto">
          <a:xfrm>
            <a:off x="8686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3" name="Oval 31"/>
          <p:cNvSpPr>
            <a:spLocks noChangeArrowheads="1"/>
          </p:cNvSpPr>
          <p:nvPr/>
        </p:nvSpPr>
        <p:spPr bwMode="auto">
          <a:xfrm>
            <a:off x="8382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0" name="Rectangle 38" descr="永恒"/>
          <p:cNvSpPr>
            <a:spLocks noChangeArrowheads="1"/>
          </p:cNvSpPr>
          <p:nvPr/>
        </p:nvSpPr>
        <p:spPr bwMode="auto">
          <a:xfrm>
            <a:off x="2057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1" name="Line 39"/>
          <p:cNvSpPr>
            <a:spLocks noChangeShapeType="1"/>
          </p:cNvSpPr>
          <p:nvPr/>
        </p:nvSpPr>
        <p:spPr bwMode="auto">
          <a:xfrm>
            <a:off x="2590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2" name="Line 40"/>
          <p:cNvSpPr>
            <a:spLocks noChangeShapeType="1"/>
          </p:cNvSpPr>
          <p:nvPr/>
        </p:nvSpPr>
        <p:spPr bwMode="auto">
          <a:xfrm>
            <a:off x="3124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3" name="Line 41"/>
          <p:cNvSpPr>
            <a:spLocks noChangeShapeType="1"/>
          </p:cNvSpPr>
          <p:nvPr/>
        </p:nvSpPr>
        <p:spPr bwMode="auto">
          <a:xfrm>
            <a:off x="3657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4" name="Line 42"/>
          <p:cNvSpPr>
            <a:spLocks noChangeShapeType="1"/>
          </p:cNvSpPr>
          <p:nvPr/>
        </p:nvSpPr>
        <p:spPr bwMode="auto">
          <a:xfrm>
            <a:off x="4267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5" name="Line 43"/>
          <p:cNvSpPr>
            <a:spLocks noChangeShapeType="1"/>
          </p:cNvSpPr>
          <p:nvPr/>
        </p:nvSpPr>
        <p:spPr bwMode="auto">
          <a:xfrm>
            <a:off x="4800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6" name="Rectangle 44" descr="永恒"/>
          <p:cNvSpPr>
            <a:spLocks noChangeArrowheads="1"/>
          </p:cNvSpPr>
          <p:nvPr/>
        </p:nvSpPr>
        <p:spPr bwMode="auto">
          <a:xfrm>
            <a:off x="63246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25  21  25*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7" name="Line 45"/>
          <p:cNvSpPr>
            <a:spLocks noChangeShapeType="1"/>
          </p:cNvSpPr>
          <p:nvPr/>
        </p:nvSpPr>
        <p:spPr bwMode="auto">
          <a:xfrm>
            <a:off x="6858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8" name="Line 46"/>
          <p:cNvSpPr>
            <a:spLocks noChangeShapeType="1"/>
          </p:cNvSpPr>
          <p:nvPr/>
        </p:nvSpPr>
        <p:spPr bwMode="auto">
          <a:xfrm>
            <a:off x="7391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9" name="Line 47"/>
          <p:cNvSpPr>
            <a:spLocks noChangeShapeType="1"/>
          </p:cNvSpPr>
          <p:nvPr/>
        </p:nvSpPr>
        <p:spPr bwMode="auto">
          <a:xfrm>
            <a:off x="7924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0" name="Line 48"/>
          <p:cNvSpPr>
            <a:spLocks noChangeShapeType="1"/>
          </p:cNvSpPr>
          <p:nvPr/>
        </p:nvSpPr>
        <p:spPr bwMode="auto">
          <a:xfrm>
            <a:off x="8534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9067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183" name="Text Box 50"/>
          <p:cNvSpPr txBox="1">
            <a:spLocks noChangeArrowheads="1"/>
          </p:cNvSpPr>
          <p:nvPr/>
        </p:nvSpPr>
        <p:spPr bwMode="auto">
          <a:xfrm>
            <a:off x="62484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803" name="Text Box 51"/>
          <p:cNvSpPr txBox="1">
            <a:spLocks noChangeArrowheads="1"/>
          </p:cNvSpPr>
          <p:nvPr/>
        </p:nvSpPr>
        <p:spPr bwMode="auto">
          <a:xfrm>
            <a:off x="2670175" y="5032375"/>
            <a:ext cx="1843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初始最大堆</a:t>
            </a:r>
          </a:p>
        </p:txBody>
      </p:sp>
      <p:sp>
        <p:nvSpPr>
          <p:cNvPr id="202804" name="Freeform 52"/>
          <p:cNvSpPr>
            <a:spLocks/>
          </p:cNvSpPr>
          <p:nvPr/>
        </p:nvSpPr>
        <p:spPr bwMode="auto">
          <a:xfrm>
            <a:off x="60579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5" name="AutoShape 53"/>
          <p:cNvSpPr>
            <a:spLocks noChangeArrowheads="1"/>
          </p:cNvSpPr>
          <p:nvPr/>
        </p:nvSpPr>
        <p:spPr bwMode="auto">
          <a:xfrm>
            <a:off x="95250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6" name="Rectangle 54"/>
          <p:cNvSpPr>
            <a:spLocks noChangeArrowheads="1"/>
          </p:cNvSpPr>
          <p:nvPr/>
        </p:nvSpPr>
        <p:spPr bwMode="auto">
          <a:xfrm>
            <a:off x="1073150" y="1270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Line 4"/>
          <p:cNvSpPr>
            <a:spLocks noChangeShapeType="1"/>
          </p:cNvSpPr>
          <p:nvPr/>
        </p:nvSpPr>
        <p:spPr bwMode="auto">
          <a:xfrm flipH="1">
            <a:off x="866775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1" name="Line 5"/>
          <p:cNvSpPr>
            <a:spLocks noChangeShapeType="1"/>
          </p:cNvSpPr>
          <p:nvPr/>
        </p:nvSpPr>
        <p:spPr bwMode="auto">
          <a:xfrm>
            <a:off x="828675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2" name="Line 6"/>
          <p:cNvSpPr>
            <a:spLocks noChangeShapeType="1"/>
          </p:cNvSpPr>
          <p:nvPr/>
        </p:nvSpPr>
        <p:spPr bwMode="auto">
          <a:xfrm>
            <a:off x="760095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3" name="Line 7"/>
          <p:cNvSpPr>
            <a:spLocks noChangeShapeType="1"/>
          </p:cNvSpPr>
          <p:nvPr/>
        </p:nvSpPr>
        <p:spPr bwMode="auto">
          <a:xfrm flipH="1">
            <a:off x="683895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4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5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6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7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9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0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03791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2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3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4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6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7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8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9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0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1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02" name="Oval 26"/>
          <p:cNvSpPr>
            <a:spLocks noChangeArrowheads="1"/>
          </p:cNvSpPr>
          <p:nvPr/>
        </p:nvSpPr>
        <p:spPr bwMode="auto">
          <a:xfrm>
            <a:off x="79057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3" name="Oval 27"/>
          <p:cNvSpPr>
            <a:spLocks noChangeArrowheads="1"/>
          </p:cNvSpPr>
          <p:nvPr/>
        </p:nvSpPr>
        <p:spPr bwMode="auto">
          <a:xfrm>
            <a:off x="72199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4" name="Oval 28"/>
          <p:cNvSpPr>
            <a:spLocks noChangeArrowheads="1"/>
          </p:cNvSpPr>
          <p:nvPr/>
        </p:nvSpPr>
        <p:spPr bwMode="auto">
          <a:xfrm>
            <a:off x="6457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5" name="Oval 29"/>
          <p:cNvSpPr>
            <a:spLocks noChangeArrowheads="1"/>
          </p:cNvSpPr>
          <p:nvPr/>
        </p:nvSpPr>
        <p:spPr bwMode="auto">
          <a:xfrm>
            <a:off x="75247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6" name="Oval 30"/>
          <p:cNvSpPr>
            <a:spLocks noChangeArrowheads="1"/>
          </p:cNvSpPr>
          <p:nvPr/>
        </p:nvSpPr>
        <p:spPr bwMode="auto">
          <a:xfrm>
            <a:off x="86677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7" name="Oval 31"/>
          <p:cNvSpPr>
            <a:spLocks noChangeArrowheads="1"/>
          </p:cNvSpPr>
          <p:nvPr/>
        </p:nvSpPr>
        <p:spPr bwMode="auto">
          <a:xfrm>
            <a:off x="8362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8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9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0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1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2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3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4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25* 21  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5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6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7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8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9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0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25*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21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2" name="Line 46"/>
          <p:cNvSpPr>
            <a:spLocks noChangeShapeType="1"/>
          </p:cNvSpPr>
          <p:nvPr/>
        </p:nvSpPr>
        <p:spPr bwMode="auto">
          <a:xfrm>
            <a:off x="7772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3" name="Line 47"/>
          <p:cNvSpPr>
            <a:spLocks noChangeShapeType="1"/>
          </p:cNvSpPr>
          <p:nvPr/>
        </p:nvSpPr>
        <p:spPr bwMode="auto">
          <a:xfrm>
            <a:off x="8328025" y="43656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4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5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07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2208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3828" name="Freeform 52"/>
          <p:cNvSpPr>
            <a:spLocks/>
          </p:cNvSpPr>
          <p:nvPr/>
        </p:nvSpPr>
        <p:spPr bwMode="auto">
          <a:xfrm>
            <a:off x="20193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9" name="AutoShape 53"/>
          <p:cNvSpPr>
            <a:spLocks noChangeArrowheads="1"/>
          </p:cNvSpPr>
          <p:nvPr/>
        </p:nvSpPr>
        <p:spPr bwMode="auto">
          <a:xfrm>
            <a:off x="160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0" name="Line 54"/>
          <p:cNvSpPr>
            <a:spLocks noChangeShapeType="1"/>
          </p:cNvSpPr>
          <p:nvPr/>
        </p:nvSpPr>
        <p:spPr bwMode="auto">
          <a:xfrm flipV="1">
            <a:off x="2819400" y="27432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1" name="Line 55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2" name="Line 56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3" name="Line 57"/>
          <p:cNvSpPr>
            <a:spLocks noChangeShapeType="1"/>
          </p:cNvSpPr>
          <p:nvPr/>
        </p:nvSpPr>
        <p:spPr bwMode="auto">
          <a:xfrm flipH="1">
            <a:off x="2743200" y="26670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4" name="Freeform 58"/>
          <p:cNvSpPr>
            <a:spLocks/>
          </p:cNvSpPr>
          <p:nvPr/>
        </p:nvSpPr>
        <p:spPr bwMode="auto">
          <a:xfrm>
            <a:off x="63500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6" name="AutoShape 60"/>
          <p:cNvSpPr>
            <a:spLocks noChangeArrowheads="1"/>
          </p:cNvSpPr>
          <p:nvPr/>
        </p:nvSpPr>
        <p:spPr bwMode="auto">
          <a:xfrm>
            <a:off x="9696450" y="23495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7" name="Rectangle 61"/>
          <p:cNvSpPr>
            <a:spLocks noChangeArrowheads="1"/>
          </p:cNvSpPr>
          <p:nvPr/>
        </p:nvSpPr>
        <p:spPr bwMode="auto">
          <a:xfrm>
            <a:off x="996950" y="-238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Line 4"/>
          <p:cNvSpPr>
            <a:spLocks noChangeShapeType="1"/>
          </p:cNvSpPr>
          <p:nvPr/>
        </p:nvSpPr>
        <p:spPr bwMode="auto">
          <a:xfrm flipH="1">
            <a:off x="85979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82169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75311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 flipH="1">
            <a:off x="67691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3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4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4815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4816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7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8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5" name="AutoShape 25"/>
          <p:cNvSpPr>
            <a:spLocks noChangeArrowheads="1"/>
          </p:cNvSpPr>
          <p:nvPr/>
        </p:nvSpPr>
        <p:spPr bwMode="auto">
          <a:xfrm>
            <a:off x="563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26" name="Oval 26"/>
          <p:cNvSpPr>
            <a:spLocks noChangeArrowheads="1"/>
          </p:cNvSpPr>
          <p:nvPr/>
        </p:nvSpPr>
        <p:spPr bwMode="auto">
          <a:xfrm>
            <a:off x="78359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7" name="Oval 27"/>
          <p:cNvSpPr>
            <a:spLocks noChangeArrowheads="1"/>
          </p:cNvSpPr>
          <p:nvPr/>
        </p:nvSpPr>
        <p:spPr bwMode="auto">
          <a:xfrm>
            <a:off x="71501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8" name="Oval 28"/>
          <p:cNvSpPr>
            <a:spLocks noChangeArrowheads="1"/>
          </p:cNvSpPr>
          <p:nvPr/>
        </p:nvSpPr>
        <p:spPr bwMode="auto">
          <a:xfrm>
            <a:off x="6388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9" name="Oval 29"/>
          <p:cNvSpPr>
            <a:spLocks noChangeArrowheads="1"/>
          </p:cNvSpPr>
          <p:nvPr/>
        </p:nvSpPr>
        <p:spPr bwMode="auto">
          <a:xfrm>
            <a:off x="74549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0" name="Oval 30"/>
          <p:cNvSpPr>
            <a:spLocks noChangeArrowheads="1"/>
          </p:cNvSpPr>
          <p:nvPr/>
        </p:nvSpPr>
        <p:spPr bwMode="auto">
          <a:xfrm>
            <a:off x="85979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1" name="Oval 31"/>
          <p:cNvSpPr>
            <a:spLocks noChangeArrowheads="1"/>
          </p:cNvSpPr>
          <p:nvPr/>
        </p:nvSpPr>
        <p:spPr bwMode="auto">
          <a:xfrm>
            <a:off x="8293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77025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3" name="Text Box 33"/>
          <p:cNvSpPr txBox="1">
            <a:spLocks noChangeArrowheads="1"/>
          </p:cNvSpPr>
          <p:nvPr/>
        </p:nvSpPr>
        <p:spPr bwMode="auto">
          <a:xfrm>
            <a:off x="90741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8159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77597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6254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69215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8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16 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9" name="Line 39"/>
          <p:cNvSpPr>
            <a:spLocks noChangeShapeType="1"/>
          </p:cNvSpPr>
          <p:nvPr/>
        </p:nvSpPr>
        <p:spPr bwMode="auto">
          <a:xfrm>
            <a:off x="2819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0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1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2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3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4" name="Rectangle 44" descr="永恒"/>
          <p:cNvSpPr>
            <a:spLocks noChangeArrowheads="1"/>
          </p:cNvSpPr>
          <p:nvPr/>
        </p:nvSpPr>
        <p:spPr bwMode="auto">
          <a:xfrm>
            <a:off x="6334125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08  16  21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45" name="Line 45"/>
          <p:cNvSpPr>
            <a:spLocks noChangeShapeType="1"/>
          </p:cNvSpPr>
          <p:nvPr/>
        </p:nvSpPr>
        <p:spPr bwMode="auto">
          <a:xfrm>
            <a:off x="68675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6" name="Line 46"/>
          <p:cNvSpPr>
            <a:spLocks noChangeShapeType="1"/>
          </p:cNvSpPr>
          <p:nvPr/>
        </p:nvSpPr>
        <p:spPr bwMode="auto">
          <a:xfrm>
            <a:off x="7400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7" name="Line 47"/>
          <p:cNvSpPr>
            <a:spLocks noChangeShapeType="1"/>
          </p:cNvSpPr>
          <p:nvPr/>
        </p:nvSpPr>
        <p:spPr bwMode="auto">
          <a:xfrm>
            <a:off x="7934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8543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9" name="Line 49"/>
          <p:cNvSpPr>
            <a:spLocks noChangeShapeType="1"/>
          </p:cNvSpPr>
          <p:nvPr/>
        </p:nvSpPr>
        <p:spPr bwMode="auto">
          <a:xfrm>
            <a:off x="9077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231" name="Text Box 50"/>
          <p:cNvSpPr txBox="1">
            <a:spLocks noChangeArrowheads="1"/>
          </p:cNvSpPr>
          <p:nvPr/>
        </p:nvSpPr>
        <p:spPr bwMode="auto">
          <a:xfrm>
            <a:off x="6257926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3232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4852" name="AutoShape 52"/>
          <p:cNvSpPr>
            <a:spLocks noChangeArrowheads="1"/>
          </p:cNvSpPr>
          <p:nvPr/>
        </p:nvSpPr>
        <p:spPr bwMode="auto">
          <a:xfrm>
            <a:off x="16764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3" name="Line 53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4" name="Line 54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5" name="Freeform 55"/>
          <p:cNvSpPr>
            <a:spLocks/>
          </p:cNvSpPr>
          <p:nvPr/>
        </p:nvSpPr>
        <p:spPr bwMode="auto">
          <a:xfrm>
            <a:off x="21336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6" name="AutoShape 56"/>
          <p:cNvSpPr>
            <a:spLocks noChangeArrowheads="1"/>
          </p:cNvSpPr>
          <p:nvPr/>
        </p:nvSpPr>
        <p:spPr bwMode="auto">
          <a:xfrm>
            <a:off x="960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7" name="Freeform 57"/>
          <p:cNvSpPr>
            <a:spLocks/>
          </p:cNvSpPr>
          <p:nvPr/>
        </p:nvSpPr>
        <p:spPr bwMode="auto">
          <a:xfrm>
            <a:off x="67437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66" name="Rectangle 66"/>
          <p:cNvSpPr>
            <a:spLocks noChangeArrowheads="1"/>
          </p:cNvSpPr>
          <p:nvPr/>
        </p:nvSpPr>
        <p:spPr bwMode="auto">
          <a:xfrm>
            <a:off x="996950" y="571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Line 4"/>
          <p:cNvSpPr>
            <a:spLocks noChangeShapeType="1"/>
          </p:cNvSpPr>
          <p:nvPr/>
        </p:nvSpPr>
        <p:spPr bwMode="auto">
          <a:xfrm flipH="1">
            <a:off x="843915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29" name="Line 5"/>
          <p:cNvSpPr>
            <a:spLocks noChangeShapeType="1"/>
          </p:cNvSpPr>
          <p:nvPr/>
        </p:nvSpPr>
        <p:spPr bwMode="auto">
          <a:xfrm>
            <a:off x="805815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0" name="Line 6"/>
          <p:cNvSpPr>
            <a:spLocks noChangeShapeType="1"/>
          </p:cNvSpPr>
          <p:nvPr/>
        </p:nvSpPr>
        <p:spPr bwMode="auto">
          <a:xfrm>
            <a:off x="737235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1" name="Line 7"/>
          <p:cNvSpPr>
            <a:spLocks noChangeShapeType="1"/>
          </p:cNvSpPr>
          <p:nvPr/>
        </p:nvSpPr>
        <p:spPr bwMode="auto">
          <a:xfrm flipH="1">
            <a:off x="661035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2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3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4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5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7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38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5839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0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1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2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4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5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6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7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8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9" name="AutoShape 25"/>
          <p:cNvSpPr>
            <a:spLocks noChangeArrowheads="1"/>
          </p:cNvSpPr>
          <p:nvPr/>
        </p:nvSpPr>
        <p:spPr bwMode="auto">
          <a:xfrm>
            <a:off x="556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50" name="Oval 26"/>
          <p:cNvSpPr>
            <a:spLocks noChangeArrowheads="1"/>
          </p:cNvSpPr>
          <p:nvPr/>
        </p:nvSpPr>
        <p:spPr bwMode="auto">
          <a:xfrm>
            <a:off x="76771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1" name="Oval 27"/>
          <p:cNvSpPr>
            <a:spLocks noChangeArrowheads="1"/>
          </p:cNvSpPr>
          <p:nvPr/>
        </p:nvSpPr>
        <p:spPr bwMode="auto">
          <a:xfrm>
            <a:off x="69913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2" name="Oval 28"/>
          <p:cNvSpPr>
            <a:spLocks noChangeArrowheads="1"/>
          </p:cNvSpPr>
          <p:nvPr/>
        </p:nvSpPr>
        <p:spPr bwMode="auto">
          <a:xfrm>
            <a:off x="6229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3" name="Oval 29"/>
          <p:cNvSpPr>
            <a:spLocks noChangeArrowheads="1"/>
          </p:cNvSpPr>
          <p:nvPr/>
        </p:nvSpPr>
        <p:spPr bwMode="auto">
          <a:xfrm>
            <a:off x="72961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4" name="Oval 30"/>
          <p:cNvSpPr>
            <a:spLocks noChangeArrowheads="1"/>
          </p:cNvSpPr>
          <p:nvPr/>
        </p:nvSpPr>
        <p:spPr bwMode="auto">
          <a:xfrm>
            <a:off x="843915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5" name="Oval 31"/>
          <p:cNvSpPr>
            <a:spLocks noChangeArrowheads="1"/>
          </p:cNvSpPr>
          <p:nvPr/>
        </p:nvSpPr>
        <p:spPr bwMode="auto">
          <a:xfrm>
            <a:off x="8134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6" name="Text Box 32"/>
          <p:cNvSpPr txBox="1">
            <a:spLocks noChangeArrowheads="1"/>
          </p:cNvSpPr>
          <p:nvPr/>
        </p:nvSpPr>
        <p:spPr bwMode="auto">
          <a:xfrm>
            <a:off x="75438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7" name="Text Box 33"/>
          <p:cNvSpPr txBox="1">
            <a:spLocks noChangeArrowheads="1"/>
          </p:cNvSpPr>
          <p:nvPr/>
        </p:nvSpPr>
        <p:spPr bwMode="auto">
          <a:xfrm>
            <a:off x="89154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8" name="Text Box 34"/>
          <p:cNvSpPr txBox="1">
            <a:spLocks noChangeArrowheads="1"/>
          </p:cNvSpPr>
          <p:nvPr/>
        </p:nvSpPr>
        <p:spPr bwMode="auto">
          <a:xfrm>
            <a:off x="8001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9" name="Text Box 35"/>
          <p:cNvSpPr txBox="1">
            <a:spLocks noChangeArrowheads="1"/>
          </p:cNvSpPr>
          <p:nvPr/>
        </p:nvSpPr>
        <p:spPr bwMode="auto">
          <a:xfrm>
            <a:off x="76009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0" name="Text Box 36"/>
          <p:cNvSpPr txBox="1">
            <a:spLocks noChangeArrowheads="1"/>
          </p:cNvSpPr>
          <p:nvPr/>
        </p:nvSpPr>
        <p:spPr bwMode="auto">
          <a:xfrm>
            <a:off x="6096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1" name="Text Box 37"/>
          <p:cNvSpPr txBox="1">
            <a:spLocks noChangeArrowheads="1"/>
          </p:cNvSpPr>
          <p:nvPr/>
        </p:nvSpPr>
        <p:spPr bwMode="auto">
          <a:xfrm>
            <a:off x="67627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2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3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4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5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6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7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8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9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0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1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2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3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255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4256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5876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7" name="Line 53"/>
          <p:cNvSpPr>
            <a:spLocks noChangeShapeType="1"/>
          </p:cNvSpPr>
          <p:nvPr/>
        </p:nvSpPr>
        <p:spPr bwMode="auto">
          <a:xfrm flipH="1" flipV="1">
            <a:off x="4648200" y="1828800"/>
            <a:ext cx="228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8" name="Line 54"/>
          <p:cNvSpPr>
            <a:spLocks noChangeShapeType="1"/>
          </p:cNvSpPr>
          <p:nvPr/>
        </p:nvSpPr>
        <p:spPr bwMode="auto">
          <a:xfrm>
            <a:off x="4800600" y="1752600"/>
            <a:ext cx="228600" cy="304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9" name="AutoShape 55"/>
          <p:cNvSpPr>
            <a:spLocks noChangeArrowheads="1"/>
          </p:cNvSpPr>
          <p:nvPr/>
        </p:nvSpPr>
        <p:spPr bwMode="auto">
          <a:xfrm>
            <a:off x="944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0" name="Freeform 56"/>
          <p:cNvSpPr>
            <a:spLocks/>
          </p:cNvSpPr>
          <p:nvPr/>
        </p:nvSpPr>
        <p:spPr bwMode="auto">
          <a:xfrm>
            <a:off x="28575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1" name="Freeform 57"/>
          <p:cNvSpPr>
            <a:spLocks/>
          </p:cNvSpPr>
          <p:nvPr/>
        </p:nvSpPr>
        <p:spPr bwMode="auto">
          <a:xfrm>
            <a:off x="650875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90" name="Rectangle 66"/>
          <p:cNvSpPr>
            <a:spLocks noChangeArrowheads="1"/>
          </p:cNvSpPr>
          <p:nvPr/>
        </p:nvSpPr>
        <p:spPr bwMode="auto">
          <a:xfrm>
            <a:off x="1144138" y="-4818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Line 4"/>
          <p:cNvSpPr>
            <a:spLocks noChangeShapeType="1"/>
          </p:cNvSpPr>
          <p:nvPr/>
        </p:nvSpPr>
        <p:spPr bwMode="auto">
          <a:xfrm flipH="1">
            <a:off x="8915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85344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7848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 flipH="1">
            <a:off x="7086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 flipH="1">
            <a:off x="4724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3657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449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 flipH="1">
            <a:off x="2895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61" name="Oval 13"/>
          <p:cNvSpPr>
            <a:spLocks noChangeArrowheads="1"/>
          </p:cNvSpPr>
          <p:nvPr/>
        </p:nvSpPr>
        <p:spPr bwMode="auto">
          <a:xfrm>
            <a:off x="40386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2" name="Oval 14"/>
          <p:cNvSpPr>
            <a:spLocks noChangeArrowheads="1"/>
          </p:cNvSpPr>
          <p:nvPr/>
        </p:nvSpPr>
        <p:spPr bwMode="auto">
          <a:xfrm>
            <a:off x="3276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6863" name="Oval 15"/>
          <p:cNvSpPr>
            <a:spLocks noChangeArrowheads="1"/>
          </p:cNvSpPr>
          <p:nvPr/>
        </p:nvSpPr>
        <p:spPr bwMode="auto">
          <a:xfrm>
            <a:off x="2514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4" name="Oval 16"/>
          <p:cNvSpPr>
            <a:spLocks noChangeArrowheads="1"/>
          </p:cNvSpPr>
          <p:nvPr/>
        </p:nvSpPr>
        <p:spPr bwMode="auto">
          <a:xfrm>
            <a:off x="4800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5" name="Oval 17"/>
          <p:cNvSpPr>
            <a:spLocks noChangeArrowheads="1"/>
          </p:cNvSpPr>
          <p:nvPr/>
        </p:nvSpPr>
        <p:spPr bwMode="auto">
          <a:xfrm>
            <a:off x="3581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6" name="Oval 18"/>
          <p:cNvSpPr>
            <a:spLocks noChangeArrowheads="1"/>
          </p:cNvSpPr>
          <p:nvPr/>
        </p:nvSpPr>
        <p:spPr bwMode="auto">
          <a:xfrm>
            <a:off x="4419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38290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31432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52768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24384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38100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43624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3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74" name="Oval 26"/>
          <p:cNvSpPr>
            <a:spLocks noChangeArrowheads="1"/>
          </p:cNvSpPr>
          <p:nvPr/>
        </p:nvSpPr>
        <p:spPr bwMode="auto">
          <a:xfrm>
            <a:off x="8153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5" name="Oval 27"/>
          <p:cNvSpPr>
            <a:spLocks noChangeArrowheads="1"/>
          </p:cNvSpPr>
          <p:nvPr/>
        </p:nvSpPr>
        <p:spPr bwMode="auto">
          <a:xfrm>
            <a:off x="7467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6" name="Oval 28"/>
          <p:cNvSpPr>
            <a:spLocks noChangeArrowheads="1"/>
          </p:cNvSpPr>
          <p:nvPr/>
        </p:nvSpPr>
        <p:spPr bwMode="auto">
          <a:xfrm>
            <a:off x="6705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7" name="Oval 29"/>
          <p:cNvSpPr>
            <a:spLocks noChangeArrowheads="1"/>
          </p:cNvSpPr>
          <p:nvPr/>
        </p:nvSpPr>
        <p:spPr bwMode="auto">
          <a:xfrm>
            <a:off x="7772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8" name="Oval 30"/>
          <p:cNvSpPr>
            <a:spLocks noChangeArrowheads="1"/>
          </p:cNvSpPr>
          <p:nvPr/>
        </p:nvSpPr>
        <p:spPr bwMode="auto">
          <a:xfrm>
            <a:off x="8915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9" name="Oval 31"/>
          <p:cNvSpPr>
            <a:spLocks noChangeArrowheads="1"/>
          </p:cNvSpPr>
          <p:nvPr/>
        </p:nvSpPr>
        <p:spPr bwMode="auto">
          <a:xfrm>
            <a:off x="8610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80200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93916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2" name="Text Box 34"/>
          <p:cNvSpPr txBox="1">
            <a:spLocks noChangeArrowheads="1"/>
          </p:cNvSpPr>
          <p:nvPr/>
        </p:nvSpPr>
        <p:spPr bwMode="auto">
          <a:xfrm>
            <a:off x="8477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3" name="Text Box 35"/>
          <p:cNvSpPr txBox="1">
            <a:spLocks noChangeArrowheads="1"/>
          </p:cNvSpPr>
          <p:nvPr/>
        </p:nvSpPr>
        <p:spPr bwMode="auto">
          <a:xfrm>
            <a:off x="80772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4" name="Text Box 36"/>
          <p:cNvSpPr txBox="1">
            <a:spLocks noChangeArrowheads="1"/>
          </p:cNvSpPr>
          <p:nvPr/>
        </p:nvSpPr>
        <p:spPr bwMode="auto">
          <a:xfrm>
            <a:off x="6572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72390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6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7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8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9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0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1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2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93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4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5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6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7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279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5280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6900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1" name="Line 53"/>
          <p:cNvSpPr>
            <a:spLocks noChangeShapeType="1"/>
          </p:cNvSpPr>
          <p:nvPr/>
        </p:nvSpPr>
        <p:spPr bwMode="auto">
          <a:xfrm flipV="1">
            <a:off x="36576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2" name="Line 54"/>
          <p:cNvSpPr>
            <a:spLocks noChangeShapeType="1"/>
          </p:cNvSpPr>
          <p:nvPr/>
        </p:nvSpPr>
        <p:spPr bwMode="auto">
          <a:xfrm flipH="1">
            <a:off x="35814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3" name="Freeform 55"/>
          <p:cNvSpPr>
            <a:spLocks/>
          </p:cNvSpPr>
          <p:nvPr/>
        </p:nvSpPr>
        <p:spPr bwMode="auto">
          <a:xfrm>
            <a:off x="281940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4" name="Freeform 56"/>
          <p:cNvSpPr>
            <a:spLocks/>
          </p:cNvSpPr>
          <p:nvPr/>
        </p:nvSpPr>
        <p:spPr bwMode="auto">
          <a:xfrm>
            <a:off x="7835900" y="1066800"/>
            <a:ext cx="1168400" cy="1168400"/>
          </a:xfrm>
          <a:custGeom>
            <a:avLst/>
            <a:gdLst>
              <a:gd name="T0" fmla="*/ 56 w 736"/>
              <a:gd name="T1" fmla="*/ 144 h 736"/>
              <a:gd name="T2" fmla="*/ 8 w 736"/>
              <a:gd name="T3" fmla="*/ 288 h 736"/>
              <a:gd name="T4" fmla="*/ 56 w 736"/>
              <a:gd name="T5" fmla="*/ 480 h 736"/>
              <a:gd name="T6" fmla="*/ 296 w 736"/>
              <a:gd name="T7" fmla="*/ 720 h 736"/>
              <a:gd name="T8" fmla="*/ 680 w 736"/>
              <a:gd name="T9" fmla="*/ 576 h 736"/>
              <a:gd name="T10" fmla="*/ 632 w 736"/>
              <a:gd name="T11" fmla="*/ 144 h 736"/>
              <a:gd name="T12" fmla="*/ 344 w 736"/>
              <a:gd name="T13" fmla="*/ 0 h 736"/>
              <a:gd name="T14" fmla="*/ 56 w 736"/>
              <a:gd name="T15" fmla="*/ 144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6" h="736">
                <a:moveTo>
                  <a:pt x="56" y="144"/>
                </a:moveTo>
                <a:cubicBezTo>
                  <a:pt x="0" y="192"/>
                  <a:pt x="8" y="232"/>
                  <a:pt x="8" y="288"/>
                </a:cubicBezTo>
                <a:cubicBezTo>
                  <a:pt x="8" y="344"/>
                  <a:pt x="8" y="408"/>
                  <a:pt x="56" y="480"/>
                </a:cubicBezTo>
                <a:cubicBezTo>
                  <a:pt x="104" y="552"/>
                  <a:pt x="192" y="704"/>
                  <a:pt x="296" y="720"/>
                </a:cubicBezTo>
                <a:cubicBezTo>
                  <a:pt x="400" y="736"/>
                  <a:pt x="624" y="672"/>
                  <a:pt x="680" y="576"/>
                </a:cubicBezTo>
                <a:cubicBezTo>
                  <a:pt x="736" y="480"/>
                  <a:pt x="688" y="240"/>
                  <a:pt x="632" y="144"/>
                </a:cubicBezTo>
                <a:cubicBezTo>
                  <a:pt x="576" y="48"/>
                  <a:pt x="440" y="0"/>
                  <a:pt x="344" y="0"/>
                </a:cubicBezTo>
                <a:cubicBezTo>
                  <a:pt x="248" y="0"/>
                  <a:pt x="112" y="96"/>
                  <a:pt x="56" y="144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13" name="Rectangle 65"/>
          <p:cNvSpPr>
            <a:spLocks noChangeArrowheads="1"/>
          </p:cNvSpPr>
          <p:nvPr/>
        </p:nvSpPr>
        <p:spPr bwMode="auto">
          <a:xfrm>
            <a:off x="996950" y="-1428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1269206" y="-1802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最大堆的建立</a:t>
            </a:r>
          </a:p>
        </p:txBody>
      </p:sp>
      <p:sp>
        <p:nvSpPr>
          <p:cNvPr id="96266" name="Rectangle 16"/>
          <p:cNvSpPr>
            <a:spLocks noChangeArrowheads="1"/>
          </p:cNvSpPr>
          <p:nvPr/>
        </p:nvSpPr>
        <p:spPr bwMode="auto">
          <a:xfrm>
            <a:off x="1992314" y="981794"/>
            <a:ext cx="8353425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&lt;T&gt;::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 (Element&lt;T&gt;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[],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n) {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 =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 &lt; n) ? n : 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heap = new Element&lt;T&gt;[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];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	if (heap == NULL)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cerr</a:t>
            </a:r>
            <a:r>
              <a:rPr lang="en-US" altLang="zh-CN" sz="2600" dirty="0">
                <a:latin typeface="Times New Roman" panose="02020603050405020304" pitchFamily="18" charset="0"/>
              </a:rPr>
              <a:t> &lt;&lt; “</a:t>
            </a:r>
            <a:r>
              <a:rPr lang="zh-CN" altLang="en-US" sz="2600" dirty="0">
                <a:latin typeface="Times New Roman" panose="02020603050405020304" pitchFamily="18" charset="0"/>
              </a:rPr>
              <a:t>堆存储分配失败！” </a:t>
            </a:r>
            <a:r>
              <a:rPr lang="en-US" altLang="zh-CN" sz="2600" dirty="0">
                <a:latin typeface="Times New Roman" panose="02020603050405020304" pitchFamily="18" charset="0"/>
              </a:rPr>
              <a:t>&lt;&lt;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600" dirty="0">
                <a:latin typeface="Times New Roman" panose="02020603050405020304" pitchFamily="18" charset="0"/>
              </a:rPr>
              <a:t>;  exit(1);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for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0;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&lt; n;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++) heap[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 =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</a:rPr>
              <a:t> = n;    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复制堆数组，建立当前大小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( currentSize-2 ) / 2;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&gt;= 0;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kumimoji="1" lang="en-US" altLang="zh-CN" sz="2600" dirty="0">
                <a:latin typeface="Times New Roman" panose="02020603050405020304" pitchFamily="18" charset="0"/>
              </a:rPr>
              <a:t>        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currentSize-1 );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建立初始最大堆</a:t>
            </a:r>
          </a:p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1703388" y="1125539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删除堆顶</a:t>
            </a:r>
            <a:r>
              <a:rPr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（交换堆顶与最后一个元素，并重调为堆）</a:t>
            </a: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97283" name="Rectangle 5"/>
          <p:cNvSpPr>
            <a:spLocks noChangeArrowheads="1"/>
          </p:cNvSpPr>
          <p:nvPr/>
        </p:nvSpPr>
        <p:spPr bwMode="auto">
          <a:xfrm>
            <a:off x="1919288" y="1852613"/>
            <a:ext cx="8604250" cy="467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bool MaxHeap&lt;T&gt;::Remove (Element&lt;T&gt;&amp; x) 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删除堆顶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	if ( currentSize == 0 ) {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堆空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返回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false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	     cout &lt;&lt; "Heap empty" &lt;&lt; endl;  return false;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x=heap[0];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带出被删的堆顶元素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Swap ( 0, currentSize-1 );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heap[0]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heap[currentSize-1]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currentSize--;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if (currentSize!=0)</a:t>
            </a:r>
            <a:endParaRPr kumimoji="1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siftDown ( 0, </a:t>
            </a:r>
            <a:r>
              <a:rPr lang="en-US" altLang="zh-CN" sz="2400">
                <a:latin typeface="Times New Roman" panose="02020603050405020304" pitchFamily="18" charset="0"/>
              </a:rPr>
              <a:t>currentSize-1</a:t>
            </a:r>
            <a:r>
              <a:rPr kumimoji="1" lang="en-US" altLang="zh-CN" sz="2400">
                <a:latin typeface="Times New Roman" panose="02020603050405020304" pitchFamily="18" charset="0"/>
              </a:rPr>
              <a:t>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对根调整，重建最大堆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1080754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最大堆的删除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</a:t>
            </a:r>
          </a:p>
        </p:txBody>
      </p:sp>
      <p:sp>
        <p:nvSpPr>
          <p:cNvPr id="98307" name="Text Box 5"/>
          <p:cNvSpPr txBox="1">
            <a:spLocks noChangeArrowheads="1"/>
          </p:cNvSpPr>
          <p:nvPr/>
        </p:nvSpPr>
        <p:spPr bwMode="auto">
          <a:xfrm>
            <a:off x="1992313" y="1416051"/>
            <a:ext cx="84963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#include “maxheap.h”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void HeapSort (Element&lt;T&gt; L[], int n)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 L[0]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到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L[n-1]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进行堆排序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Element&lt;T&gt; mval;</a:t>
            </a:r>
            <a:endParaRPr kumimoji="1" lang="zh-CN" altLang="en-US" sz="2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MaxHeap&lt;T&gt; H(L, n)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将表转换为堆，建立初始最大堆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for ( i = 0;  i &lt; n;  i++)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H.Remove(mval);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交换堆顶与最后元素，重建最大堆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398462" y="-99392"/>
            <a:ext cx="7772400" cy="86409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/>
              <a:t>第</a:t>
            </a:r>
            <a:r>
              <a:rPr lang="en-US" altLang="zh-CN" b="1" dirty="0">
                <a:latin typeface="Times New Roman" panose="02020603050405020304" pitchFamily="18" charset="0"/>
              </a:rPr>
              <a:t>9</a:t>
            </a:r>
            <a:r>
              <a:rPr lang="zh-CN" altLang="en-US" b="1" dirty="0">
                <a:latin typeface="Times New Roman" panose="02020603050405020304" pitchFamily="18" charset="0"/>
              </a:rPr>
              <a:t>章</a:t>
            </a:r>
            <a:r>
              <a:rPr lang="zh-CN" altLang="en-US" b="1" dirty="0"/>
              <a:t> 内部排序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487488" y="980728"/>
            <a:ext cx="8569325" cy="504031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400" dirty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</a:rPr>
              <a:t>		</a:t>
            </a:r>
            <a:r>
              <a:rPr lang="en-US" altLang="zh-CN" sz="3400" dirty="0">
                <a:solidFill>
                  <a:srgbClr val="00A0C4"/>
                </a:solidFill>
              </a:rPr>
              <a:t>   </a:t>
            </a:r>
            <a:r>
              <a:rPr lang="zh-CN" altLang="en-US" sz="3400" dirty="0">
                <a:solidFill>
                  <a:srgbClr val="00A0C4"/>
                </a:solidFill>
              </a:rPr>
              <a:t> </a:t>
            </a:r>
            <a:endParaRPr lang="en-US" altLang="zh-CN" sz="3400" dirty="0">
              <a:solidFill>
                <a:srgbClr val="00A0C4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9.1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概述</a:t>
            </a:r>
            <a:endParaRPr lang="zh-CN" altLang="en-US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9.2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插入排序</a:t>
            </a:r>
            <a:r>
              <a:rPr lang="zh-CN" altLang="en-US" sz="3800" dirty="0"/>
              <a:t> </a:t>
            </a:r>
            <a:endParaRPr lang="en-US" altLang="zh-CN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9.3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选择排序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9.4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交换排序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9.5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归并排序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9.6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基数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9.7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内部排序方法的比较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1269206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1775521" y="1628800"/>
            <a:ext cx="8928992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若设堆中有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个结点，对应的</a:t>
            </a:r>
            <a:r>
              <a:rPr lang="zh-CN" altLang="en-US" sz="2600" u="sng" dirty="0">
                <a:latin typeface="Times New Roman" panose="02020603050405020304" pitchFamily="18" charset="0"/>
              </a:rPr>
              <a:t>完全二叉树</a:t>
            </a:r>
            <a:r>
              <a:rPr lang="zh-CN" altLang="en-US" sz="2600" dirty="0">
                <a:latin typeface="Times New Roman" panose="02020603050405020304" pitchFamily="18" charset="0"/>
              </a:rPr>
              <a:t>的深度为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，则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600" dirty="0">
                <a:latin typeface="Times New Roman" panose="02020603050405020304" pitchFamily="18" charset="0"/>
              </a:rPr>
              <a:t> 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，在第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层上的结点数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1, 2, …,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 建立初始堆的 </a:t>
            </a:r>
            <a:r>
              <a:rPr lang="en-US" altLang="zh-CN" sz="2600" dirty="0">
                <a:latin typeface="Times New Roman" panose="02020603050405020304" pitchFamily="18" charset="0"/>
              </a:rPr>
              <a:t>for </a:t>
            </a:r>
            <a:r>
              <a:rPr lang="zh-CN" altLang="en-US" sz="2600" dirty="0">
                <a:latin typeface="Times New Roman" panose="02020603050405020304" pitchFamily="18" charset="0"/>
              </a:rPr>
              <a:t>循环中对每一个非终端结点调用了一次堆调整算法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，因此该循环所用的计算时间为：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是层次编号，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层的最大结点数，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k-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层结点能够移动的最大距离。</a:t>
            </a:r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1559496" y="956610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graphicFrame>
        <p:nvGraphicFramePr>
          <p:cNvPr id="9934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525819"/>
              </p:ext>
            </p:extLst>
          </p:nvPr>
        </p:nvGraphicFramePr>
        <p:xfrm>
          <a:off x="4799856" y="3573016"/>
          <a:ext cx="27019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7" name="公式" r:id="rId3" imgW="1040948" imgH="431613" progId="Equation.3">
                  <p:embed/>
                </p:oleObj>
              </mc:Choice>
              <mc:Fallback>
                <p:oleObj name="公式" r:id="rId3" imgW="1040948" imgH="4316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856" y="3573016"/>
                        <a:ext cx="27019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2208212" y="1052513"/>
            <a:ext cx="8784331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设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，则有：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交换元素并重新调整为堆的</a:t>
            </a:r>
            <a:r>
              <a:rPr lang="en-US" altLang="zh-CN" sz="2600" dirty="0">
                <a:latin typeface="Times New Roman" panose="02020603050405020304" pitchFamily="18" charset="0"/>
              </a:rPr>
              <a:t>for</a:t>
            </a:r>
            <a:r>
              <a:rPr lang="zh-CN" altLang="en-US" sz="2600" dirty="0">
                <a:latin typeface="Times New Roman" panose="02020603050405020304" pitchFamily="18" charset="0"/>
              </a:rPr>
              <a:t>循环中调用了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次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算法，该循环的计算时间为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。因此，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zh-CN" altLang="en-US" sz="2600" dirty="0">
                <a:latin typeface="Times New Roman" panose="02020603050405020304" pitchFamily="18" charset="0"/>
              </a:rPr>
              <a:t>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00355" name="Object 5"/>
          <p:cNvGraphicFramePr>
            <a:graphicFrameLocks noChangeAspect="1"/>
          </p:cNvGraphicFramePr>
          <p:nvPr/>
        </p:nvGraphicFramePr>
        <p:xfrm>
          <a:off x="3287714" y="1557339"/>
          <a:ext cx="5761037" cy="217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9" name="公式" r:id="rId3" imgW="2413000" imgH="914400" progId="Equation.3">
                  <p:embed/>
                </p:oleObj>
              </mc:Choice>
              <mc:Fallback>
                <p:oleObj name="公式" r:id="rId3" imgW="24130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4" y="1557339"/>
                        <a:ext cx="5761037" cy="217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1919288" y="5157788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堆排序是一种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07887" name="Rectangle 15"/>
          <p:cNvSpPr>
            <a:spLocks noChangeArrowheads="1"/>
          </p:cNvSpPr>
          <p:nvPr/>
        </p:nvSpPr>
        <p:spPr bwMode="auto">
          <a:xfrm>
            <a:off x="1054101" y="396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1992314" y="1125539"/>
            <a:ext cx="8370887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归并：</a:t>
            </a:r>
            <a:r>
              <a:rPr lang="zh-CN" altLang="en-US" sz="2600" dirty="0">
                <a:latin typeface="Times New Roman" panose="02020603050405020304" pitchFamily="18" charset="0"/>
              </a:rPr>
              <a:t>将两个或两个以上的有序表合并成一个新的有序表。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Merge Sort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）也是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分治法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-21971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归并排序</a:t>
            </a:r>
          </a:p>
        </p:txBody>
      </p:sp>
      <p:sp>
        <p:nvSpPr>
          <p:cNvPr id="101380" name="Rectangle 6"/>
          <p:cNvSpPr>
            <a:spLocks noChangeArrowheads="1"/>
          </p:cNvSpPr>
          <p:nvPr/>
        </p:nvSpPr>
        <p:spPr bwMode="auto">
          <a:xfrm>
            <a:off x="1928814" y="2587626"/>
            <a:ext cx="8497887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待排序的元素序列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为两个长度大致相等的子序列；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分别对每个子序列</a:t>
            </a:r>
            <a:r>
              <a:rPr kumimoji="1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递归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排序；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最后将两个排好序的子序列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成一个有序序列，即归并过程（称为</a:t>
            </a:r>
            <a:r>
              <a:rPr kumimoji="1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两路归并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2-way merging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4052745"/>
            <a:ext cx="2971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4462464"/>
            <a:ext cx="39846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584" y="15107"/>
            <a:ext cx="792162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文本框 1"/>
          <p:cNvSpPr txBox="1">
            <a:spLocks noChangeArrowheads="1"/>
          </p:cNvSpPr>
          <p:nvPr/>
        </p:nvSpPr>
        <p:spPr bwMode="auto">
          <a:xfrm>
            <a:off x="10128448" y="404664"/>
            <a:ext cx="1440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CC"/>
                </a:solidFill>
                <a:ea typeface="仿宋_GB2312" pitchFamily="49" charset="-122"/>
              </a:rPr>
              <a:t>第一章线性表的归并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4"/>
          <p:cNvSpPr txBox="1">
            <a:spLocks noChangeArrowheads="1"/>
          </p:cNvSpPr>
          <p:nvPr/>
        </p:nvSpPr>
        <p:spPr bwMode="auto">
          <a:xfrm>
            <a:off x="2208213" y="1773239"/>
            <a:ext cx="80645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dataList mergeSort ( dataList&amp; L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if ( Length(L) &lt;= 1) return L;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L1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表中的左半侧子序列；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L2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表中的右半侧子序列；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return merge( mergeSort(L1), mergeSort(L2);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归并排序算法思想描述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1" name="Group 63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03474" name="Rectangle 5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5" name="Rectangle 6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9" name="Group 61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03470" name="Rectangle 7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1" name="Rectangle 10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2" name="Rectangle 12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3" name="Rectangle 13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45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3" name="Group 65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2950" name="AutoShape 22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469" name="Text Box 23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2968" name="Group 40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03466" name="Rectangle 30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08     16     31     41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7" name="Rectangle 31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60" name="AutoShape 32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2961" name="Rectangle 33"/>
          <p:cNvSpPr>
            <a:spLocks noChangeArrowheads="1"/>
          </p:cNvSpPr>
          <p:nvPr/>
        </p:nvSpPr>
        <p:spPr bwMode="auto">
          <a:xfrm>
            <a:off x="1334295" y="2381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2992" name="Group 64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03458" name="Rectangle 8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9" name="Rectangle 9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0" name="Rectangle 11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1" name="Rectangle 14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2" name="Rectangle 15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3" name="Rectangle 16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4" name="Rectangle 36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5" name="Rectangle 37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7" name="Group 59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03452" name="Group 43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03456" name="Rectangle 20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25*   49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7" name="Rectangle 21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3453" name="Group 44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03454" name="Rectangle 45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31     41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5" name="Rectangle 46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2986" name="Group 58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03444" name="Rectangle 24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5" name="Rectangle 25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6" name="Rectangle 26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7" name="Rectangle 27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8" name="Rectangle 28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9" name="Rectangle 29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0" name="Rectangle 56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1" name="Rectangle 57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45" grpId="0" animBg="1"/>
      <p:bldP spid="25296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AutoShape 4"/>
          <p:cNvSpPr>
            <a:spLocks noChangeArrowheads="1"/>
          </p:cNvSpPr>
          <p:nvPr/>
        </p:nvSpPr>
        <p:spPr bwMode="auto">
          <a:xfrm>
            <a:off x="2497138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Vector[left]…Vector[mid]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5" name="AutoShape 5"/>
          <p:cNvSpPr>
            <a:spLocks noChangeArrowheads="1"/>
          </p:cNvSpPr>
          <p:nvPr/>
        </p:nvSpPr>
        <p:spPr bwMode="auto">
          <a:xfrm>
            <a:off x="6170613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Vector[mid+1]…Vector[right]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6" name="AutoShape 6"/>
          <p:cNvSpPr>
            <a:spLocks/>
          </p:cNvSpPr>
          <p:nvPr/>
        </p:nvSpPr>
        <p:spPr bwMode="auto">
          <a:xfrm rot="16200000">
            <a:off x="5736432" y="1628204"/>
            <a:ext cx="576263" cy="2736850"/>
          </a:xfrm>
          <a:prstGeom prst="leftBrace">
            <a:avLst>
              <a:gd name="adj1" fmla="val 39578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647" name="AutoShape 7"/>
          <p:cNvSpPr>
            <a:spLocks noChangeArrowheads="1"/>
          </p:cNvSpPr>
          <p:nvPr/>
        </p:nvSpPr>
        <p:spPr bwMode="auto">
          <a:xfrm>
            <a:off x="2495550" y="3427635"/>
            <a:ext cx="7200900" cy="863600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Vector[left]…Vector[right]</a:t>
            </a:r>
            <a:endParaRPr lang="zh-CN" altLang="en-US" sz="22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8" name="Text Box 8"/>
          <p:cNvSpPr txBox="1">
            <a:spLocks noChangeArrowheads="1"/>
          </p:cNvSpPr>
          <p:nvPr/>
        </p:nvSpPr>
        <p:spPr bwMode="auto">
          <a:xfrm>
            <a:off x="6384926" y="2924397"/>
            <a:ext cx="13684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240649" name="Rectangle 9"/>
          <p:cNvSpPr>
            <a:spLocks noChangeArrowheads="1"/>
          </p:cNvSpPr>
          <p:nvPr/>
        </p:nvSpPr>
        <p:spPr bwMode="auto">
          <a:xfrm>
            <a:off x="1127448" y="714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</a:t>
            </a:r>
          </a:p>
        </p:txBody>
      </p:sp>
      <p:sp>
        <p:nvSpPr>
          <p:cNvPr id="240650" name="Rectangle 10"/>
          <p:cNvSpPr>
            <a:spLocks noChangeArrowheads="1"/>
          </p:cNvSpPr>
          <p:nvPr/>
        </p:nvSpPr>
        <p:spPr bwMode="auto">
          <a:xfrm>
            <a:off x="1847851" y="1052736"/>
            <a:ext cx="8640763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66CC"/>
              </a:buClr>
              <a:defRPr/>
            </a:pP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两路归并：</a:t>
            </a:r>
            <a:r>
              <a:rPr lang="zh-CN" altLang="en-US" sz="2600">
                <a:latin typeface="Times New Roman" panose="02020603050405020304" pitchFamily="18" charset="0"/>
              </a:rPr>
              <a:t>将两个有序表合并成一个新的有序表。</a:t>
            </a:r>
          </a:p>
        </p:txBody>
      </p:sp>
      <p:sp>
        <p:nvSpPr>
          <p:cNvPr id="240651" name="Rectangle 11"/>
          <p:cNvSpPr>
            <a:spLocks noChangeArrowheads="1"/>
          </p:cNvSpPr>
          <p:nvPr/>
        </p:nvSpPr>
        <p:spPr bwMode="auto">
          <a:xfrm>
            <a:off x="1847851" y="4653185"/>
            <a:ext cx="864076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在执行两路归并算法时，先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将待归并元素序列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复制到辅助数组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中，再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归并到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设变量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>
                <a:latin typeface="Times New Roman" panose="02020603050405020304" pitchFamily="18" charset="0"/>
              </a:rPr>
              <a:t>和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>
                <a:latin typeface="Times New Roman" panose="02020603050405020304" pitchFamily="18" charset="0"/>
              </a:rPr>
              <a:t>分别是</a:t>
            </a:r>
            <a:r>
              <a:rPr lang="en-US" altLang="zh-CN" sz="2600"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中两个表的当前检测指针。变量 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latin typeface="Times New Roman" panose="02020603050405020304" pitchFamily="18" charset="0"/>
              </a:rPr>
              <a:t>是归并后在</a:t>
            </a:r>
            <a:r>
              <a:rPr lang="en-US" altLang="zh-CN" sz="2600"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latin typeface="Times New Roman" panose="02020603050405020304" pitchFamily="18" charset="0"/>
              </a:rPr>
              <a:t>中的当前存放指针。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3420938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0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21  25  25* 49</a:t>
            </a: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auto">
          <a:xfrm>
            <a:off x="6275263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90000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08  16  31  41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3486025" y="1125538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mid     mid+1             right</a:t>
            </a:r>
            <a:endParaRPr kumimoji="1" lang="en-US" altLang="zh-CN" sz="2400" i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2171575" y="171132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 flipV="1">
            <a:off x="5673600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 flipV="1">
            <a:off x="7859587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6" name="Text Box 10"/>
          <p:cNvSpPr txBox="1">
            <a:spLocks noChangeArrowheads="1"/>
          </p:cNvSpPr>
          <p:nvPr/>
        </p:nvSpPr>
        <p:spPr bwMode="auto">
          <a:xfrm>
            <a:off x="5483101" y="2565400"/>
            <a:ext cx="2670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3335213" y="3644900"/>
            <a:ext cx="538797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21  25  25* 31  41  49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8" name="Text Box 12"/>
          <p:cNvSpPr txBox="1">
            <a:spLocks noChangeArrowheads="1"/>
          </p:cNvSpPr>
          <p:nvPr/>
        </p:nvSpPr>
        <p:spPr bwMode="auto">
          <a:xfrm>
            <a:off x="3592388" y="3032125"/>
            <a:ext cx="505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                               right</a:t>
            </a:r>
          </a:p>
        </p:txBody>
      </p:sp>
      <p:sp>
        <p:nvSpPr>
          <p:cNvPr id="208909" name="Line 13"/>
          <p:cNvSpPr>
            <a:spLocks noChangeShapeType="1"/>
          </p:cNvSpPr>
          <p:nvPr/>
        </p:nvSpPr>
        <p:spPr bwMode="auto">
          <a:xfrm flipV="1">
            <a:off x="6948362" y="417512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0" name="Text Box 14"/>
          <p:cNvSpPr txBox="1">
            <a:spLocks noChangeArrowheads="1"/>
          </p:cNvSpPr>
          <p:nvPr/>
        </p:nvSpPr>
        <p:spPr bwMode="auto">
          <a:xfrm>
            <a:off x="6656263" y="4292600"/>
            <a:ext cx="2762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2171575" y="359727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</a:p>
        </p:txBody>
      </p:sp>
      <p:sp>
        <p:nvSpPr>
          <p:cNvPr id="105486" name="Rectangle 16"/>
          <p:cNvSpPr>
            <a:spLocks noChangeArrowheads="1"/>
          </p:cNvSpPr>
          <p:nvPr/>
        </p:nvSpPr>
        <p:spPr bwMode="auto">
          <a:xfrm>
            <a:off x="1703263" y="4797425"/>
            <a:ext cx="878522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 </a:t>
            </a:r>
            <a:r>
              <a:rPr lang="zh-CN" altLang="en-US" sz="2400" dirty="0">
                <a:latin typeface="Times New Roman" panose="02020603050405020304" pitchFamily="18" charset="0"/>
              </a:rPr>
              <a:t>都在两个表的表长内变化时，根据对应项的排序码的大小，依次把排序码小的元素排放到新表 </a:t>
            </a:r>
            <a:r>
              <a:rPr lang="en-US" altLang="zh-CN" sz="2400" i="1" dirty="0">
                <a:latin typeface="Times New Roman" panose="02020603050405020304" pitchFamily="18" charset="0"/>
              </a:rPr>
              <a:t>t </a:t>
            </a:r>
            <a:r>
              <a:rPr lang="zh-CN" altLang="zh-CN" sz="2400" dirty="0">
                <a:latin typeface="Times New Roman" panose="02020603050405020304" pitchFamily="18" charset="0"/>
              </a:rPr>
              <a:t>所指位置</a:t>
            </a:r>
            <a:r>
              <a:rPr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与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 中有一个已经超出表长时，将另一个表中的剩余元素复制到新表中。</a:t>
            </a:r>
          </a:p>
        </p:txBody>
      </p:sp>
      <p:sp>
        <p:nvSpPr>
          <p:cNvPr id="208914" name="Rectangle 18"/>
          <p:cNvSpPr>
            <a:spLocks noChangeArrowheads="1"/>
          </p:cNvSpPr>
          <p:nvPr/>
        </p:nvSpPr>
        <p:spPr bwMode="auto">
          <a:xfrm>
            <a:off x="1024626" y="80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1905000" y="980728"/>
            <a:ext cx="843915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merge(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L1,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&lt;T&gt;&amp;L2,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mid,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将有序表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left..mid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与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L1[mid+1..right]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归并成一个有序表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k = left; k&lt;= right; k++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L2[k]=L1[k];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先将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表元素复制到辅助的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L2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s1 = left,  s2 = mid+1,  t = left;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&lt;= mid &amp;&amp; s2 &lt;= right )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两个表都未检测完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L2[s1] &lt;= L2[s2] ) L1[t++] = L2[s1++]; </a:t>
            </a:r>
            <a:endParaRPr kumimoji="1"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else L1[t++] = L2[s2++];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两两比较，小者放到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若有一个表检测完，另一个表剩余元素依次复制到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s1&lt;= mid ) L1[t++] = L2[s1++];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s2&lt;= right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 L1[t++] = L2[s2++];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4"/>
          <p:cNvSpPr txBox="1">
            <a:spLocks noChangeArrowheads="1"/>
          </p:cNvSpPr>
          <p:nvPr/>
        </p:nvSpPr>
        <p:spPr bwMode="auto">
          <a:xfrm>
            <a:off x="1775520" y="1340768"/>
            <a:ext cx="9720311" cy="450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L2, </a:t>
            </a:r>
            <a:r>
              <a:rPr kumimoji="1" lang="en-US" altLang="zh-CN" sz="2400" dirty="0" err="1" smtClean="0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 smtClean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</a:t>
            </a:r>
            <a:endParaRPr kumimoji="1" lang="en-US" altLang="zh-CN" sz="24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latin typeface="Times New Roman" panose="02020603050405020304" pitchFamily="18" charset="0"/>
              </a:rPr>
              <a:t>{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</a:rPr>
              <a:t>   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left..right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进行递归的归并排序，使之非递减有序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if ( left &gt;= right ) return;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 = ( left + right ) / 2;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从中间划分为两个子序列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left, mid );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对左子序列进行递归排序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megerSort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mid+1, right );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对右子序列进行递归排序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merge ( L, L2, left, mid, right );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21196" name="Rectangle 12"/>
          <p:cNvSpPr>
            <a:spLocks noChangeArrowheads="1"/>
          </p:cNvSpPr>
          <p:nvPr/>
        </p:nvSpPr>
        <p:spPr bwMode="auto">
          <a:xfrm>
            <a:off x="1064883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4636" name="Rectangle 12"/>
          <p:cNvSpPr>
            <a:spLocks noChangeArrowheads="1"/>
          </p:cNvSpPr>
          <p:nvPr/>
        </p:nvSpPr>
        <p:spPr bwMode="auto">
          <a:xfrm>
            <a:off x="1992313" y="980728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154637" name="Rectangle 13"/>
          <p:cNvSpPr>
            <a:spLocks noChangeArrowheads="1"/>
          </p:cNvSpPr>
          <p:nvPr/>
        </p:nvSpPr>
        <p:spPr bwMode="auto">
          <a:xfrm>
            <a:off x="1992313" y="5228877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（辅助数组）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归并排序是一种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154640" name="Rectangle 16"/>
          <p:cNvSpPr>
            <a:spLocks noChangeArrowheads="1"/>
          </p:cNvSpPr>
          <p:nvPr/>
        </p:nvSpPr>
        <p:spPr bwMode="auto">
          <a:xfrm>
            <a:off x="2424113" y="1483964"/>
            <a:ext cx="7993062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由三部分组成：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划分时间：常数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两个子序列排序时间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两路归并的时间：</a:t>
            </a:r>
            <a:r>
              <a:rPr lang="en-US" altLang="zh-CN" sz="2400">
                <a:latin typeface="Times New Roman" panose="02020603050405020304" pitchFamily="18" charset="0"/>
              </a:rPr>
              <a:t>O(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每次划分时两个子序列的长度基本一样，因此，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推导可得，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不依赖于待排元素序列的初始排列，最好、</a:t>
            </a: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</a:rPr>
              <a:t>最坏、平均</a:t>
            </a:r>
            <a:r>
              <a:rPr lang="zh-CN" altLang="en-US" sz="2600">
                <a:latin typeface="Times New Roman" panose="02020603050405020304" pitchFamily="18" charset="0"/>
              </a:rPr>
              <a:t>情况下的时间复杂度都是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 。</a:t>
            </a:r>
            <a:endParaRPr lang="en-US" altLang="zh-CN" sz="28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10955</TotalTime>
  <Words>11161</Words>
  <Application>Microsoft Office PowerPoint</Application>
  <PresentationFormat>宽屏</PresentationFormat>
  <Paragraphs>2007</Paragraphs>
  <Slides>131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54" baseType="lpstr">
      <vt:lpstr>ITC Officina Sans Book</vt:lpstr>
      <vt:lpstr>方正综艺简体</vt:lpstr>
      <vt:lpstr>仿宋</vt:lpstr>
      <vt:lpstr>仿宋_GB2312</vt:lpstr>
      <vt:lpstr>黑体</vt:lpstr>
      <vt:lpstr>华文仿宋</vt:lpstr>
      <vt:lpstr>楷体</vt:lpstr>
      <vt:lpstr>楷体_GB2312</vt:lpstr>
      <vt:lpstr>隶书</vt:lpstr>
      <vt:lpstr>宋体</vt:lpstr>
      <vt:lpstr>文泉驿微米黑</vt:lpstr>
      <vt:lpstr>Arial</vt:lpstr>
      <vt:lpstr>Calibri</vt:lpstr>
      <vt:lpstr>Calibri Light</vt:lpstr>
      <vt:lpstr>Comic Sans MS</vt:lpstr>
      <vt:lpstr>Corbel</vt:lpstr>
      <vt:lpstr>Garamond</vt:lpstr>
      <vt:lpstr>Symbol</vt:lpstr>
      <vt:lpstr>Tahoma</vt:lpstr>
      <vt:lpstr>Times New Roman</vt:lpstr>
      <vt:lpstr>Wingdings</vt:lpstr>
      <vt:lpstr>3_Blends</vt:lpstr>
      <vt:lpstr>公式</vt:lpstr>
      <vt:lpstr>数 据 结 构 第9章 内部排序</vt:lpstr>
      <vt:lpstr>第八章 要点回顾</vt:lpstr>
      <vt:lpstr>PowerPoint 演示文稿</vt:lpstr>
      <vt:lpstr>Motivation</vt:lpstr>
      <vt:lpstr>PowerPoint 演示文稿</vt:lpstr>
      <vt:lpstr>PowerPoint 演示文稿</vt:lpstr>
      <vt:lpstr>PowerPoint 演示文稿</vt:lpstr>
      <vt:lpstr>排序</vt:lpstr>
      <vt:lpstr>第9章 内部排序</vt:lpstr>
      <vt:lpstr>9.1 概述</vt:lpstr>
      <vt:lpstr>PowerPoint 演示文稿</vt:lpstr>
      <vt:lpstr>PowerPoint 演示文稿</vt:lpstr>
      <vt:lpstr>PowerPoint 演示文稿</vt:lpstr>
      <vt:lpstr>PowerPoint 演示文稿</vt:lpstr>
      <vt:lpstr>稳定性的意义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时间复杂度对比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第五次上机作业---Dancing</vt:lpstr>
      <vt:lpstr>关于考试</vt:lpstr>
      <vt:lpstr>Roll your sleeves up and get to work</vt:lpstr>
      <vt:lpstr>有缘再见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1473</cp:revision>
  <dcterms:created xsi:type="dcterms:W3CDTF">2004-02-17T03:02:14Z</dcterms:created>
  <dcterms:modified xsi:type="dcterms:W3CDTF">2023-11-24T10:11:05Z</dcterms:modified>
</cp:coreProperties>
</file>